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0" r:id="rId1"/>
  </p:sldMasterIdLst>
  <p:notesMasterIdLst>
    <p:notesMasterId r:id="rId44"/>
  </p:notesMasterIdLst>
  <p:handoutMasterIdLst>
    <p:handoutMasterId r:id="rId45"/>
  </p:handoutMasterIdLst>
  <p:sldIdLst>
    <p:sldId id="871" r:id="rId2"/>
    <p:sldId id="825" r:id="rId3"/>
    <p:sldId id="826" r:id="rId4"/>
    <p:sldId id="827" r:id="rId5"/>
    <p:sldId id="872" r:id="rId6"/>
    <p:sldId id="873" r:id="rId7"/>
    <p:sldId id="874" r:id="rId8"/>
    <p:sldId id="831" r:id="rId9"/>
    <p:sldId id="832" r:id="rId10"/>
    <p:sldId id="833" r:id="rId11"/>
    <p:sldId id="834" r:id="rId12"/>
    <p:sldId id="875" r:id="rId13"/>
    <p:sldId id="837" r:id="rId14"/>
    <p:sldId id="838" r:id="rId15"/>
    <p:sldId id="839" r:id="rId16"/>
    <p:sldId id="840" r:id="rId17"/>
    <p:sldId id="841" r:id="rId18"/>
    <p:sldId id="842" r:id="rId19"/>
    <p:sldId id="843" r:id="rId20"/>
    <p:sldId id="877" r:id="rId21"/>
    <p:sldId id="845" r:id="rId22"/>
    <p:sldId id="846" r:id="rId23"/>
    <p:sldId id="847" r:id="rId24"/>
    <p:sldId id="848" r:id="rId25"/>
    <p:sldId id="870" r:id="rId26"/>
    <p:sldId id="849" r:id="rId27"/>
    <p:sldId id="850" r:id="rId28"/>
    <p:sldId id="851" r:id="rId29"/>
    <p:sldId id="852" r:id="rId30"/>
    <p:sldId id="853" r:id="rId31"/>
    <p:sldId id="855" r:id="rId32"/>
    <p:sldId id="856" r:id="rId33"/>
    <p:sldId id="857" r:id="rId34"/>
    <p:sldId id="858" r:id="rId35"/>
    <p:sldId id="876" r:id="rId36"/>
    <p:sldId id="859" r:id="rId37"/>
    <p:sldId id="860" r:id="rId38"/>
    <p:sldId id="863" r:id="rId39"/>
    <p:sldId id="864" r:id="rId40"/>
    <p:sldId id="866" r:id="rId41"/>
    <p:sldId id="867" r:id="rId42"/>
    <p:sldId id="868" r:id="rId43"/>
  </p:sldIdLst>
  <p:sldSz cx="9144000" cy="6858000" type="screen4x3"/>
  <p:notesSz cx="9163050" cy="6877050"/>
  <p:defaultTextStyle>
    <a:defPPr>
      <a:defRPr lang="en-US"/>
    </a:defPPr>
    <a:lvl1pPr algn="ctr" rtl="0" eaLnBrk="0" fontAlgn="base" hangingPunct="0">
      <a:spcBef>
        <a:spcPct val="0"/>
      </a:spcBef>
      <a:spcAft>
        <a:spcPct val="0"/>
      </a:spcAft>
      <a:defRPr sz="2400" b="1" kern="1200">
        <a:solidFill>
          <a:schemeClr val="tx1"/>
        </a:solidFill>
        <a:latin typeface="Arial Narrow" charset="0"/>
        <a:ea typeface="ＭＳ Ｐゴシック" charset="0"/>
        <a:cs typeface="+mn-cs"/>
      </a:defRPr>
    </a:lvl1pPr>
    <a:lvl2pPr marL="457200" algn="ctr" rtl="0" eaLnBrk="0" fontAlgn="base" hangingPunct="0">
      <a:spcBef>
        <a:spcPct val="0"/>
      </a:spcBef>
      <a:spcAft>
        <a:spcPct val="0"/>
      </a:spcAft>
      <a:defRPr sz="2400" b="1" kern="1200">
        <a:solidFill>
          <a:schemeClr val="tx1"/>
        </a:solidFill>
        <a:latin typeface="Arial Narrow" charset="0"/>
        <a:ea typeface="ＭＳ Ｐゴシック" charset="0"/>
        <a:cs typeface="+mn-cs"/>
      </a:defRPr>
    </a:lvl2pPr>
    <a:lvl3pPr marL="914400" algn="ctr" rtl="0" eaLnBrk="0" fontAlgn="base" hangingPunct="0">
      <a:spcBef>
        <a:spcPct val="0"/>
      </a:spcBef>
      <a:spcAft>
        <a:spcPct val="0"/>
      </a:spcAft>
      <a:defRPr sz="2400" b="1" kern="1200">
        <a:solidFill>
          <a:schemeClr val="tx1"/>
        </a:solidFill>
        <a:latin typeface="Arial Narrow" charset="0"/>
        <a:ea typeface="ＭＳ Ｐゴシック" charset="0"/>
        <a:cs typeface="+mn-cs"/>
      </a:defRPr>
    </a:lvl3pPr>
    <a:lvl4pPr marL="1371600" algn="ctr" rtl="0" eaLnBrk="0" fontAlgn="base" hangingPunct="0">
      <a:spcBef>
        <a:spcPct val="0"/>
      </a:spcBef>
      <a:spcAft>
        <a:spcPct val="0"/>
      </a:spcAft>
      <a:defRPr sz="2400" b="1" kern="1200">
        <a:solidFill>
          <a:schemeClr val="tx1"/>
        </a:solidFill>
        <a:latin typeface="Arial Narrow" charset="0"/>
        <a:ea typeface="ＭＳ Ｐゴシック" charset="0"/>
        <a:cs typeface="+mn-cs"/>
      </a:defRPr>
    </a:lvl4pPr>
    <a:lvl5pPr marL="1828800" algn="ctr" rtl="0" eaLnBrk="0" fontAlgn="base" hangingPunct="0">
      <a:spcBef>
        <a:spcPct val="0"/>
      </a:spcBef>
      <a:spcAft>
        <a:spcPct val="0"/>
      </a:spcAft>
      <a:defRPr sz="2400" b="1" kern="1200">
        <a:solidFill>
          <a:schemeClr val="tx1"/>
        </a:solidFill>
        <a:latin typeface="Arial Narrow" charset="0"/>
        <a:ea typeface="ＭＳ Ｐゴシック" charset="0"/>
        <a:cs typeface="+mn-cs"/>
      </a:defRPr>
    </a:lvl5pPr>
    <a:lvl6pPr marL="2286000" algn="l" defTabSz="457200" rtl="0" eaLnBrk="1" latinLnBrk="0" hangingPunct="1">
      <a:defRPr sz="2400" b="1" kern="1200">
        <a:solidFill>
          <a:schemeClr val="tx1"/>
        </a:solidFill>
        <a:latin typeface="Arial Narrow" charset="0"/>
        <a:ea typeface="ＭＳ Ｐゴシック" charset="0"/>
        <a:cs typeface="+mn-cs"/>
      </a:defRPr>
    </a:lvl6pPr>
    <a:lvl7pPr marL="2743200" algn="l" defTabSz="457200" rtl="0" eaLnBrk="1" latinLnBrk="0" hangingPunct="1">
      <a:defRPr sz="2400" b="1" kern="1200">
        <a:solidFill>
          <a:schemeClr val="tx1"/>
        </a:solidFill>
        <a:latin typeface="Arial Narrow" charset="0"/>
        <a:ea typeface="ＭＳ Ｐゴシック" charset="0"/>
        <a:cs typeface="+mn-cs"/>
      </a:defRPr>
    </a:lvl7pPr>
    <a:lvl8pPr marL="3200400" algn="l" defTabSz="457200" rtl="0" eaLnBrk="1" latinLnBrk="0" hangingPunct="1">
      <a:defRPr sz="2400" b="1" kern="1200">
        <a:solidFill>
          <a:schemeClr val="tx1"/>
        </a:solidFill>
        <a:latin typeface="Arial Narrow" charset="0"/>
        <a:ea typeface="ＭＳ Ｐゴシック" charset="0"/>
        <a:cs typeface="+mn-cs"/>
      </a:defRPr>
    </a:lvl8pPr>
    <a:lvl9pPr marL="3657600" algn="l" defTabSz="457200" rtl="0" eaLnBrk="1" latinLnBrk="0" hangingPunct="1">
      <a:defRPr sz="2400" b="1" kern="1200">
        <a:solidFill>
          <a:schemeClr val="tx1"/>
        </a:solidFill>
        <a:latin typeface="Arial Narrow" charset="0"/>
        <a:ea typeface="ＭＳ Ｐゴシック" charset="0"/>
        <a:cs typeface="+mn-cs"/>
      </a:defRPr>
    </a:lvl9pPr>
  </p:defaultTextStyle>
  <p:extLst>
    <p:ext uri="{EFAFB233-063F-42B5-8137-9DF3F51BA10A}">
      <p15:sldGuideLst xmlns:p15="http://schemas.microsoft.com/office/powerpoint/2012/main">
        <p15:guide id="1" orient="horz">
          <p15:clr>
            <a:srgbClr val="A4A3A4"/>
          </p15:clr>
        </p15:guide>
        <p15:guide id="2" pos="5692">
          <p15:clr>
            <a:srgbClr val="A4A3A4"/>
          </p15:clr>
        </p15:guide>
      </p15:sldGuideLst>
    </p:ext>
    <p:ext uri="{2D200454-40CA-4A62-9FC3-DE9A4176ACB9}">
      <p15:notesGuideLst xmlns:p15="http://schemas.microsoft.com/office/powerpoint/2012/main">
        <p15:guide id="1" orient="horz" pos="2166" userDrawn="1">
          <p15:clr>
            <a:srgbClr val="A4A3A4"/>
          </p15:clr>
        </p15:guide>
        <p15:guide id="2" pos="288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clrMode="bw" frameSlides="1"/>
  <p:clrMru>
    <a:srgbClr val="FFCCCC"/>
    <a:srgbClr val="FFFFCC"/>
    <a:srgbClr val="CC6600"/>
    <a:srgbClr val="006600"/>
    <a:srgbClr val="FFFFFF"/>
    <a:srgbClr val="FF6600"/>
    <a:srgbClr val="99CCFF"/>
    <a:srgbClr val="FEF37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6740" autoAdjust="0"/>
    <p:restoredTop sz="75100" autoAdjust="0"/>
  </p:normalViewPr>
  <p:slideViewPr>
    <p:cSldViewPr snapToGrid="0">
      <p:cViewPr varScale="1">
        <p:scale>
          <a:sx n="97" d="100"/>
          <a:sy n="97" d="100"/>
        </p:scale>
        <p:origin x="2552" y="184"/>
      </p:cViewPr>
      <p:guideLst>
        <p:guide orient="horz"/>
        <p:guide pos="569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 d="1"/>
        <a:sy n="1" d="1"/>
      </p:scale>
      <p:origin x="0" y="2048"/>
    </p:cViewPr>
  </p:sorterViewPr>
  <p:notesViewPr>
    <p:cSldViewPr snapToGrid="0">
      <p:cViewPr>
        <p:scale>
          <a:sx n="150" d="100"/>
          <a:sy n="150" d="100"/>
        </p:scale>
        <p:origin x="-72" y="3036"/>
      </p:cViewPr>
      <p:guideLst>
        <p:guide orient="horz" pos="2166"/>
        <p:guide pos="2886"/>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8" name="Text Box 6"/>
          <p:cNvSpPr txBox="1">
            <a:spLocks noChangeArrowheads="1"/>
          </p:cNvSpPr>
          <p:nvPr/>
        </p:nvSpPr>
        <p:spPr bwMode="auto">
          <a:xfrm>
            <a:off x="6500013" y="6327792"/>
            <a:ext cx="1910026" cy="255127"/>
          </a:xfrm>
          <a:prstGeom prst="rect">
            <a:avLst/>
          </a:prstGeom>
          <a:noFill/>
          <a:ln w="25400">
            <a:noFill/>
            <a:miter lim="800000"/>
            <a:headEnd type="none" w="sm" len="sm"/>
            <a:tailEnd type="none" w="sm" len="sm"/>
          </a:ln>
          <a:effectLst/>
        </p:spPr>
        <p:txBody>
          <a:bodyPr lIns="100261" tIns="50130" rIns="100261" bIns="50130">
            <a:spAutoFit/>
          </a:bodyPr>
          <a:lstStyle>
            <a:lvl1pPr defTabSz="1001713">
              <a:defRPr sz="2400" b="1">
                <a:solidFill>
                  <a:schemeClr val="tx1"/>
                </a:solidFill>
                <a:latin typeface="Arial Narrow" charset="0"/>
                <a:ea typeface="ＭＳ Ｐゴシック" charset="0"/>
              </a:defRPr>
            </a:lvl1pPr>
            <a:lvl2pPr marL="742950" indent="-285750" defTabSz="1001713">
              <a:defRPr sz="2400" b="1">
                <a:solidFill>
                  <a:schemeClr val="tx1"/>
                </a:solidFill>
                <a:latin typeface="Arial Narrow" charset="0"/>
                <a:ea typeface="ＭＳ Ｐゴシック" charset="0"/>
              </a:defRPr>
            </a:lvl2pPr>
            <a:lvl3pPr marL="1143000" indent="-228600" defTabSz="1001713">
              <a:defRPr sz="2400" b="1">
                <a:solidFill>
                  <a:schemeClr val="tx1"/>
                </a:solidFill>
                <a:latin typeface="Arial Narrow" charset="0"/>
                <a:ea typeface="ＭＳ Ｐゴシック" charset="0"/>
              </a:defRPr>
            </a:lvl3pPr>
            <a:lvl4pPr marL="1600200" indent="-228600" defTabSz="1001713">
              <a:defRPr sz="2400" b="1">
                <a:solidFill>
                  <a:schemeClr val="tx1"/>
                </a:solidFill>
                <a:latin typeface="Arial Narrow" charset="0"/>
                <a:ea typeface="ＭＳ Ｐゴシック" charset="0"/>
              </a:defRPr>
            </a:lvl4pPr>
            <a:lvl5pPr marL="2057400" indent="-228600" defTabSz="1001713">
              <a:defRPr sz="2400" b="1">
                <a:solidFill>
                  <a:schemeClr val="tx1"/>
                </a:solidFill>
                <a:latin typeface="Arial Narrow" charset="0"/>
                <a:ea typeface="ＭＳ Ｐゴシック" charset="0"/>
              </a:defRPr>
            </a:lvl5pPr>
            <a:lvl6pPr marL="2514600" indent="-228600" algn="ctr" defTabSz="1001713"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1001713"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1001713"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1001713"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rPr>
              <a:t>Page </a:t>
            </a:r>
            <a:fld id="{777300F7-BC10-0C4A-AA83-648E8DA8CFA8}" type="slidenum">
              <a:rPr lang="en-US" sz="1000">
                <a:solidFill>
                  <a:schemeClr val="tx2"/>
                </a:solidFill>
              </a:rPr>
              <a:pPr>
                <a:spcBef>
                  <a:spcPct val="50000"/>
                </a:spcBef>
              </a:pPr>
              <a:t>‹#›</a:t>
            </a:fld>
            <a:endParaRPr lang="en-US" sz="1000">
              <a:solidFill>
                <a:schemeClr val="tx2"/>
              </a:solidFill>
            </a:endParaRPr>
          </a:p>
        </p:txBody>
      </p:sp>
      <p:sp>
        <p:nvSpPr>
          <p:cNvPr id="3080" name="Text Box 8"/>
          <p:cNvSpPr txBox="1">
            <a:spLocks noChangeArrowheads="1"/>
          </p:cNvSpPr>
          <p:nvPr/>
        </p:nvSpPr>
        <p:spPr bwMode="auto">
          <a:xfrm>
            <a:off x="8108081" y="238290"/>
            <a:ext cx="202544" cy="255127"/>
          </a:xfrm>
          <a:prstGeom prst="rect">
            <a:avLst/>
          </a:prstGeom>
          <a:noFill/>
          <a:ln w="25400">
            <a:noFill/>
            <a:miter lim="800000"/>
            <a:headEnd type="none" w="sm" len="sm"/>
            <a:tailEnd type="none" w="sm" len="sm"/>
          </a:ln>
          <a:effectLst/>
        </p:spPr>
        <p:txBody>
          <a:bodyPr wrap="none" lIns="100261" tIns="50130" rIns="100261" bIns="50130">
            <a:spAutoFit/>
          </a:bodyPr>
          <a:lstStyle/>
          <a:p>
            <a:pPr algn="r" defTabSz="1001713">
              <a:defRPr/>
            </a:pPr>
            <a:endParaRPr lang="fr-FR" sz="1000">
              <a:solidFill>
                <a:schemeClr val="tx2"/>
              </a:solidFill>
              <a:latin typeface="Arial Narrow" pitchFamily="34" charset="0"/>
              <a:ea typeface="+mn-ea"/>
            </a:endParaRPr>
          </a:p>
        </p:txBody>
      </p:sp>
    </p:spTree>
    <p:extLst>
      <p:ext uri="{BB962C8B-B14F-4D97-AF65-F5344CB8AC3E}">
        <p14:creationId xmlns:p14="http://schemas.microsoft.com/office/powerpoint/2010/main" val="12810647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0765" y="-23828"/>
            <a:ext cx="4029458" cy="346712"/>
          </a:xfrm>
          <a:prstGeom prst="rect">
            <a:avLst/>
          </a:prstGeom>
          <a:noFill/>
          <a:ln w="9525">
            <a:noFill/>
            <a:miter lim="800000"/>
            <a:headEnd/>
            <a:tailEnd/>
          </a:ln>
          <a:effectLst/>
        </p:spPr>
        <p:txBody>
          <a:bodyPr vert="horz" wrap="square" lIns="18732" tIns="0" rIns="18732" bIns="0" numCol="1" anchor="t" anchorCtr="0" compatLnSpc="1">
            <a:prstTxWarp prst="textNoShape">
              <a:avLst/>
            </a:prstTxWarp>
          </a:bodyPr>
          <a:lstStyle>
            <a:lvl1pPr algn="l" defTabSz="898525">
              <a:defRPr sz="1000" b="0" i="1" smtClean="0">
                <a:latin typeface="Arial" charset="0"/>
                <a:ea typeface="+mn-ea"/>
              </a:defRPr>
            </a:lvl1pPr>
          </a:lstStyle>
          <a:p>
            <a:pPr>
              <a:defRPr/>
            </a:pPr>
            <a:endParaRPr lang="en-US"/>
          </a:p>
        </p:txBody>
      </p:sp>
      <p:sp>
        <p:nvSpPr>
          <p:cNvPr id="2051" name="Rectangle 3"/>
          <p:cNvSpPr>
            <a:spLocks noGrp="1" noChangeArrowheads="1"/>
          </p:cNvSpPr>
          <p:nvPr>
            <p:ph type="dt" idx="1"/>
          </p:nvPr>
        </p:nvSpPr>
        <p:spPr bwMode="auto">
          <a:xfrm>
            <a:off x="5184359" y="-23828"/>
            <a:ext cx="3927927" cy="346712"/>
          </a:xfrm>
          <a:prstGeom prst="rect">
            <a:avLst/>
          </a:prstGeom>
          <a:noFill/>
          <a:ln w="9525">
            <a:noFill/>
            <a:miter lim="800000"/>
            <a:headEnd/>
            <a:tailEnd/>
          </a:ln>
          <a:effectLst/>
        </p:spPr>
        <p:txBody>
          <a:bodyPr vert="horz" wrap="square" lIns="18732" tIns="0" rIns="18732" bIns="0" numCol="1" anchor="t" anchorCtr="0" compatLnSpc="1">
            <a:prstTxWarp prst="textNoShape">
              <a:avLst/>
            </a:prstTxWarp>
          </a:bodyPr>
          <a:lstStyle>
            <a:lvl1pPr algn="r" defTabSz="898525">
              <a:defRPr sz="1000" b="0" i="1" smtClean="0">
                <a:latin typeface="Arial" charset="0"/>
                <a:ea typeface="+mn-ea"/>
              </a:defRPr>
            </a:lvl1pPr>
          </a:lstStyle>
          <a:p>
            <a:pPr>
              <a:defRPr/>
            </a:pPr>
            <a:endParaRPr lang="en-US"/>
          </a:p>
        </p:txBody>
      </p:sp>
      <p:sp>
        <p:nvSpPr>
          <p:cNvPr id="46084" name="Rectangle 4"/>
          <p:cNvSpPr>
            <a:spLocks noGrp="1" noRot="1" noChangeAspect="1" noChangeArrowheads="1" noTextEdit="1"/>
          </p:cNvSpPr>
          <p:nvPr>
            <p:ph type="sldImg" idx="2"/>
          </p:nvPr>
        </p:nvSpPr>
        <p:spPr bwMode="auto">
          <a:xfrm>
            <a:off x="2870200" y="508000"/>
            <a:ext cx="3425825" cy="2570163"/>
          </a:xfrm>
          <a:prstGeom prst="rect">
            <a:avLst/>
          </a:prstGeom>
          <a:noFill/>
          <a:ln w="12700">
            <a:solidFill>
              <a:schemeClr val="tx1"/>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1260660" y="3265765"/>
            <a:ext cx="6641731" cy="3115642"/>
          </a:xfrm>
          <a:prstGeom prst="rect">
            <a:avLst/>
          </a:prstGeom>
          <a:noFill/>
          <a:ln w="9525">
            <a:noFill/>
            <a:miter lim="800000"/>
            <a:headEnd/>
            <a:tailEnd/>
          </a:ln>
          <a:effectLst/>
        </p:spPr>
        <p:txBody>
          <a:bodyPr vert="horz" wrap="square" lIns="90537" tIns="45269" rIns="90537" bIns="4526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0765" y="6554167"/>
            <a:ext cx="4029458" cy="346712"/>
          </a:xfrm>
          <a:prstGeom prst="rect">
            <a:avLst/>
          </a:prstGeom>
          <a:noFill/>
          <a:ln w="9525">
            <a:noFill/>
            <a:miter lim="800000"/>
            <a:headEnd/>
            <a:tailEnd/>
          </a:ln>
          <a:effectLst/>
        </p:spPr>
        <p:txBody>
          <a:bodyPr vert="horz" wrap="square" lIns="18732" tIns="0" rIns="18732" bIns="0" numCol="1" anchor="b" anchorCtr="0" compatLnSpc="1">
            <a:prstTxWarp prst="textNoShape">
              <a:avLst/>
            </a:prstTxWarp>
          </a:bodyPr>
          <a:lstStyle>
            <a:lvl1pPr algn="l" defTabSz="898525">
              <a:defRPr sz="1000" b="0" i="1" smtClean="0">
                <a:latin typeface="Arial" charset="0"/>
                <a:ea typeface="+mn-ea"/>
              </a:defRPr>
            </a:lvl1pPr>
          </a:lstStyle>
          <a:p>
            <a:pPr>
              <a:defRPr/>
            </a:pPr>
            <a:r>
              <a:rPr lang="en-US"/>
              <a:t>Page </a:t>
            </a:r>
          </a:p>
        </p:txBody>
      </p:sp>
      <p:sp>
        <p:nvSpPr>
          <p:cNvPr id="2055" name="Rectangle 7"/>
          <p:cNvSpPr>
            <a:spLocks noGrp="1" noChangeArrowheads="1"/>
          </p:cNvSpPr>
          <p:nvPr>
            <p:ph type="sldNum" sz="quarter" idx="5"/>
          </p:nvPr>
        </p:nvSpPr>
        <p:spPr bwMode="auto">
          <a:xfrm>
            <a:off x="5184359" y="6554167"/>
            <a:ext cx="3927927" cy="346712"/>
          </a:xfrm>
          <a:prstGeom prst="rect">
            <a:avLst/>
          </a:prstGeom>
          <a:noFill/>
          <a:ln w="9525">
            <a:noFill/>
            <a:miter lim="800000"/>
            <a:headEnd/>
            <a:tailEnd/>
          </a:ln>
          <a:effectLst/>
        </p:spPr>
        <p:txBody>
          <a:bodyPr vert="horz" wrap="square" lIns="18732" tIns="0" rIns="18732" bIns="0" numCol="1" anchor="b" anchorCtr="0" compatLnSpc="1">
            <a:prstTxWarp prst="textNoShape">
              <a:avLst/>
            </a:prstTxWarp>
          </a:bodyPr>
          <a:lstStyle>
            <a:lvl1pPr algn="r" defTabSz="898525">
              <a:defRPr sz="1000" b="0" i="1">
                <a:latin typeface="Arial" charset="0"/>
              </a:defRPr>
            </a:lvl1pPr>
          </a:lstStyle>
          <a:p>
            <a:fld id="{96A206E7-84A3-BB4B-8B53-C56881AA9E55}" type="slidenum">
              <a:rPr lang="en-US"/>
              <a:pPr/>
              <a:t>‹#›</a:t>
            </a:fld>
            <a:endParaRPr lang="en-US"/>
          </a:p>
        </p:txBody>
      </p:sp>
    </p:spTree>
    <p:extLst>
      <p:ext uri="{BB962C8B-B14F-4D97-AF65-F5344CB8AC3E}">
        <p14:creationId xmlns:p14="http://schemas.microsoft.com/office/powerpoint/2010/main" val="3773759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Narrow" pitchFamily="34"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Arial Narrow" pitchFamily="34"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Narrow" pitchFamily="34"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Narrow" pitchFamily="34"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Narrow" pitchFamily="34"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B64D224A-5490-924E-8A0E-B484A3EF171A}" type="slidenum">
              <a:rPr lang="en-US" sz="1000" b="0">
                <a:latin typeface="Arial" charset="0"/>
              </a:rPr>
              <a:pPr/>
              <a:t>1</a:t>
            </a:fld>
            <a:endParaRPr lang="en-US" sz="1000" b="0">
              <a:latin typeface="Arial" charset="0"/>
            </a:endParaRPr>
          </a:p>
        </p:txBody>
      </p:sp>
      <p:sp>
        <p:nvSpPr>
          <p:cNvPr id="47107" name="Rectangle 2"/>
          <p:cNvSpPr>
            <a:spLocks noGrp="1" noRot="1" noChangeAspect="1" noChangeArrowheads="1" noTextEdit="1"/>
          </p:cNvSpPr>
          <p:nvPr>
            <p:ph type="sldImg"/>
          </p:nvPr>
        </p:nvSpPr>
        <p:spPr>
          <a:solidFill>
            <a:srgbClr val="FFFFFF"/>
          </a:solidFill>
          <a:ln/>
        </p:spPr>
      </p:sp>
      <p:sp>
        <p:nvSpPr>
          <p:cNvPr id="47108"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endParaRPr lang="en-US">
              <a:latin typeface="Arial Narrow"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7EBB8667-8E11-D449-9E76-E3E84F3B136A}" type="slidenum">
              <a:rPr lang="en-US" sz="1000" b="0">
                <a:latin typeface="Arial" charset="0"/>
              </a:rPr>
              <a:pPr/>
              <a:t>10</a:t>
            </a:fld>
            <a:endParaRPr lang="en-US" sz="1000" b="0">
              <a:latin typeface="Arial"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Most hardware compilation techniques have analogues in software compilation.</a:t>
            </a:r>
          </a:p>
          <a:p>
            <a:r>
              <a:rPr lang="en-US">
                <a:latin typeface="Arial Narrow" charset="0"/>
              </a:rPr>
              <a:t>Since hardware synthesis followed the development of software compilers, many techniques were borrowed and adapted from the rich field of compiler design .</a:t>
            </a:r>
          </a:p>
          <a:p>
            <a:r>
              <a:rPr lang="en-US">
                <a:latin typeface="Arial Narrow" charset="0"/>
              </a:rPr>
              <a:t>Nevertheless, some behavioral optimization techniques are applicable only to hardware synthesis.</a:t>
            </a:r>
          </a:p>
          <a:p>
            <a:r>
              <a:rPr lang="en-US">
                <a:latin typeface="Arial Narrow" charset="0"/>
              </a:rPr>
              <a:t>A software compiler consists of a front-end that transforms a program into an intermediate form and a back-end that translates the intermediate form</a:t>
            </a:r>
          </a:p>
          <a:p>
            <a:r>
              <a:rPr lang="en-US">
                <a:latin typeface="Arial Narrow" charset="0"/>
              </a:rPr>
              <a:t>into the machine code for a given architecture. The front-end is language dependent, and the back-end varies according to the target machine. Most modern optimizing</a:t>
            </a:r>
          </a:p>
          <a:p>
            <a:r>
              <a:rPr lang="en-US">
                <a:latin typeface="Arial Narrow" charset="0"/>
              </a:rPr>
              <a:t>compilers improve the intermediate form, so that the optimization is neither language nor machine dependent.</a:t>
            </a:r>
          </a:p>
          <a:p>
            <a:endParaRPr lang="en-US">
              <a:latin typeface="Arial Narrow" charset="0"/>
            </a:endParaRPr>
          </a:p>
          <a:p>
            <a:r>
              <a:rPr lang="en-US">
                <a:latin typeface="Arial Narrow" charset="0"/>
              </a:rPr>
              <a:t>Similarly, a hardware compiler can be seen as consisting of a front-end, an optimizer and a back-end. The back-end is much more complex than a software compiler, because of the requirements on timing and interface of the internal operations.</a:t>
            </a:r>
          </a:p>
          <a:p>
            <a:r>
              <a:rPr lang="en-US">
                <a:latin typeface="Arial Narrow" charset="0"/>
              </a:rPr>
              <a:t>The back-end exploits several techniques, that go under the generic names of architectural synthesis, logic synthesis, and library binding.</a:t>
            </a:r>
          </a:p>
          <a:p>
            <a:endParaRPr lang="en-US">
              <a:latin typeface="Arial Narrow"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66777164-EAEC-ED49-A7FF-2807965F5390}" type="slidenum">
              <a:rPr lang="en-US" sz="1000" b="0">
                <a:latin typeface="Arial" charset="0"/>
              </a:rPr>
              <a:pPr/>
              <a:t>11</a:t>
            </a:fld>
            <a:endParaRPr lang="en-US" sz="1000" b="0">
              <a:latin typeface="Arial"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The front-end of a compiler is responsible for lexical and syntax analysis, parsing and creation of the intermediate form. After the optimization of the intermediate form, the model is targeted to sw of to hw by the backend.</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p:txBody>
          <a:bodyPr/>
          <a:lstStyle/>
          <a:p>
            <a:pPr>
              <a:defRPr/>
            </a:pPr>
            <a:fld id="{94B66847-1D2F-0149-B849-C02AEF1C8527}" type="slidenum">
              <a:rPr lang="en-US"/>
              <a:pPr>
                <a:defRPr/>
              </a:pPr>
              <a:t>12</a:t>
            </a:fld>
            <a:endParaRPr lang="en-US"/>
          </a:p>
        </p:txBody>
      </p:sp>
      <p:sp>
        <p:nvSpPr>
          <p:cNvPr id="141414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414147" name="Rectangle 3"/>
          <p:cNvSpPr>
            <a:spLocks noGrp="1" noChangeArrowheads="1"/>
          </p:cNvSpPr>
          <p:nvPr>
            <p:ph type="body" idx="1"/>
          </p:nvPr>
        </p:nvSpPr>
        <p:spPr/>
        <p:txBody>
          <a:bodyPr/>
          <a:lstStyle/>
          <a:p>
            <a:pPr>
              <a:defRPr/>
            </a:pPr>
            <a:endParaRPr lang="en-US">
              <a:cs typeface="+mn-cs"/>
            </a:endParaRPr>
          </a:p>
        </p:txBody>
      </p:sp>
    </p:spTree>
    <p:extLst>
      <p:ext uri="{BB962C8B-B14F-4D97-AF65-F5344CB8AC3E}">
        <p14:creationId xmlns:p14="http://schemas.microsoft.com/office/powerpoint/2010/main" val="19229642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24115E03-6D99-6B48-A81E-D309599F443C}" type="slidenum">
              <a:rPr lang="en-US" sz="1000" b="0">
                <a:latin typeface="Arial" charset="0"/>
              </a:rPr>
              <a:pPr/>
              <a:t>13</a:t>
            </a:fld>
            <a:endParaRPr lang="en-US" sz="1000" b="0">
              <a:latin typeface="Arial"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The compilation of hardware models at the architectural level involves a full semantic analysis, that comprises data-flow and control-flow analysis and type checking.</a:t>
            </a:r>
          </a:p>
          <a:p>
            <a:r>
              <a:rPr lang="en-US">
                <a:latin typeface="Arial Narrow" charset="0"/>
              </a:rPr>
              <a:t>Semantic analysis is performed on the parse trees in different ways, for example by transforming the parse trees into an intermediate form.</a:t>
            </a:r>
          </a:p>
          <a:p>
            <a:r>
              <a:rPr lang="en-US">
                <a:latin typeface="Arial Narrow" charset="0"/>
              </a:rPr>
              <a:t>Various optimization that preserve the model semantic can be categorized as data-flow oriented or control-flow oriented transformations.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9D9DA456-ACBE-1B43-BC2E-0FD7A4F643F4}" type="slidenum">
              <a:rPr lang="en-US" sz="1000" b="0">
                <a:latin typeface="Arial" charset="0"/>
              </a:rPr>
              <a:pPr/>
              <a:t>14</a:t>
            </a:fld>
            <a:endParaRPr lang="en-US" sz="1000" b="0">
              <a:latin typeface="Arial"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This is a list of the most common data-flow oriented transformations.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4F8A48A0-F00B-9849-8324-A340C001C82C}" type="slidenum">
              <a:rPr lang="en-US" sz="1000" b="0">
                <a:latin typeface="Arial" charset="0"/>
              </a:rPr>
              <a:pPr/>
              <a:t>15</a:t>
            </a:fld>
            <a:endParaRPr lang="en-US" sz="1000" b="0">
              <a:latin typeface="Arial"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This transformation applies to the arithmetic expression trees, and strives to achieve the expression split into two-operand expressions, so that the parallelism available in hardware can be exploited at best. </a:t>
            </a:r>
          </a:p>
          <a:p>
            <a:r>
              <a:rPr lang="en-US">
                <a:latin typeface="Arial Narrow" charset="0"/>
              </a:rPr>
              <a:t>It can be seen as a local transformation, applied to each compound arithmetic statement, or as a global transformation, applied to all compound arithmetic statements in a basic block.</a:t>
            </a:r>
          </a:p>
          <a:p>
            <a:r>
              <a:rPr lang="en-US">
                <a:latin typeface="Arial Narrow" charset="0"/>
              </a:rPr>
              <a:t>Enough hardware resources are postulated to exploit all parallelism. If this is not the case, the gain of applying the transformation is obviously reduced.</a:t>
            </a:r>
          </a:p>
          <a:p>
            <a:endParaRPr lang="en-US">
              <a:latin typeface="Arial Narrow"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9DD81EA9-491D-274C-8082-2102FD235FE8}" type="slidenum">
              <a:rPr lang="en-US" sz="1000" b="0">
                <a:latin typeface="Arial" charset="0"/>
              </a:rPr>
              <a:pPr/>
              <a:t>16</a:t>
            </a:fld>
            <a:endParaRPr lang="en-US" sz="1000" b="0">
              <a:latin typeface="Arial"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The second choice is better than the first one, because the corresponding implementation cannot be inferior, for any possible resource availability.</a:t>
            </a:r>
          </a:p>
          <a:p>
            <a:endParaRPr lang="en-US">
              <a:latin typeface="Arial Narrow"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26F5D775-7872-8740-9AD5-13EF395F760A}" type="slidenum">
              <a:rPr lang="en-US" sz="1000" b="0">
                <a:latin typeface="Arial" charset="0"/>
              </a:rPr>
              <a:pPr/>
              <a:t>17</a:t>
            </a:fld>
            <a:endParaRPr lang="en-US" sz="1000" b="0">
              <a:latin typeface="Arial"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 By using distributivity instead, we can write </a:t>
            </a:r>
            <a:r>
              <a:rPr lang="en-US" i="1">
                <a:latin typeface="Arial Narrow" charset="0"/>
              </a:rPr>
              <a:t>x = a * b * c * d + a * e;</a:t>
            </a:r>
            <a:r>
              <a:rPr lang="en-US">
                <a:latin typeface="Arial Narrow" charset="0"/>
              </a:rPr>
              <a:t> which has a tree of height three and one additional operation.</a:t>
            </a:r>
          </a:p>
          <a:p>
            <a:r>
              <a:rPr lang="en-US">
                <a:latin typeface="Arial Narrow" charset="0"/>
              </a:rPr>
              <a:t>The transformation is shown in the right.</a:t>
            </a:r>
          </a:p>
          <a:p>
            <a:r>
              <a:rPr lang="en-US">
                <a:latin typeface="Arial Narrow" charset="0"/>
              </a:rPr>
              <a:t>Note that two multipliers are necessary for reducing the computation time by this transformation.</a:t>
            </a:r>
          </a:p>
          <a:p>
            <a:endParaRPr lang="en-US">
              <a:latin typeface="Arial Narrow"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678F6D84-0B0F-2B44-8401-29C89333CFA7}" type="slidenum">
              <a:rPr lang="en-US" sz="1000" b="0">
                <a:latin typeface="Arial" charset="0"/>
              </a:rPr>
              <a:pPr/>
              <a:t>18</a:t>
            </a:fld>
            <a:endParaRPr lang="en-US" sz="1000" b="0">
              <a:latin typeface="Arial"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Constant propagation, also called constant folding, consists of  detecting constant operands and precomputing the value of the operation with that operand. Since the result may be</a:t>
            </a:r>
          </a:p>
          <a:p>
            <a:r>
              <a:rPr lang="en-US">
                <a:latin typeface="Arial Narrow" charset="0"/>
              </a:rPr>
              <a:t>again a constant, then the new constant can be propagated to those operations that use it as input.</a:t>
            </a:r>
          </a:p>
          <a:p>
            <a:r>
              <a:rPr lang="en-US">
                <a:latin typeface="Arial Narrow" charset="0"/>
              </a:rPr>
              <a:t>Variable propagation, also called copy propagation, consists of detecting the copies of variables and using the right-hand side in the following references in place of the left-hand side. Data-flow analysis permits to the identification of the statements where the transformation can be done.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ADFE6AB4-CA76-DC4B-8EEF-F34EE4670596}" type="slidenum">
              <a:rPr lang="en-US" sz="1000" b="0">
                <a:latin typeface="Arial" charset="0"/>
              </a:rPr>
              <a:pPr/>
              <a:t>19</a:t>
            </a:fld>
            <a:endParaRPr lang="en-US" sz="1000" b="0">
              <a:latin typeface="Arial"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The search for common logic subexpressions is best done by logic-level optimization  algorithms. The search for common arithmetic subexpressions</a:t>
            </a:r>
          </a:p>
          <a:p>
            <a:r>
              <a:rPr lang="en-US">
                <a:latin typeface="Arial Narrow" charset="0"/>
              </a:rPr>
              <a:t>relies in general on finding isomorphic patterns in the parse trees. This step is greatly simplified if the arithmetic expressions are reduced to two-input ones. Then, this transformation</a:t>
            </a:r>
          </a:p>
          <a:p>
            <a:r>
              <a:rPr lang="en-US">
                <a:latin typeface="Arial Narrow" charset="0"/>
              </a:rPr>
              <a:t>consists of selecting a target arithmetic operation, and searching for a preceding one of the same type and with the same operands.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7D8F72E2-B6BF-AF40-B5F2-79E88E7EB3BD}" type="slidenum">
              <a:rPr lang="en-US" sz="1000" b="0">
                <a:latin typeface="Arial" charset="0"/>
              </a:rPr>
              <a:pPr/>
              <a:t>2</a:t>
            </a:fld>
            <a:endParaRPr lang="en-US" sz="1000" b="0">
              <a:latin typeface="Arial"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Arial Narrow"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0ED20117-B68E-C448-A74E-1E5D735253F4}" type="slidenum">
              <a:rPr lang="en-US" sz="1000" b="0">
                <a:latin typeface="Arial" charset="0"/>
              </a:rPr>
              <a:pPr/>
              <a:t>20</a:t>
            </a:fld>
            <a:endParaRPr lang="en-US" sz="1000" b="0">
              <a:latin typeface="Arial"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Dead code consists of all those operations that cannot be reached, or whose result is never referenced elsewhere. Such operations are detected by data-flow analysis</a:t>
            </a:r>
          </a:p>
          <a:p>
            <a:r>
              <a:rPr lang="en-US">
                <a:latin typeface="Arial Narrow" charset="0"/>
              </a:rPr>
              <a:t>and removed.</a:t>
            </a:r>
          </a:p>
          <a:p>
            <a:r>
              <a:rPr lang="en-US">
                <a:latin typeface="Arial Narrow" charset="0"/>
              </a:rPr>
              <a:t>Operator strength reduction means reducing the cost of implementing an operator by using a simpler one. Even though in principle some notion of the hardware</a:t>
            </a:r>
          </a:p>
          <a:p>
            <a:r>
              <a:rPr lang="en-US">
                <a:latin typeface="Arial Narrow" charset="0"/>
              </a:rPr>
              <a:t>implementation is required, very often general considerations apply.</a:t>
            </a:r>
          </a:p>
          <a:p>
            <a:r>
              <a:rPr lang="en-US">
                <a:latin typeface="Arial Narrow" charset="0"/>
              </a:rPr>
              <a:t>Code motion often applies to loop invariants, i.e. quantities that are computed inside an iterative construct but whose values do not change from iteration to iteration.</a:t>
            </a:r>
          </a:p>
          <a:p>
            <a:r>
              <a:rPr lang="en-US">
                <a:latin typeface="Arial Narrow" charset="0"/>
              </a:rPr>
              <a:t>The goal is to avoid the repetitive evaluation of the same expression.</a:t>
            </a:r>
          </a:p>
          <a:p>
            <a:endParaRPr lang="en-US">
              <a:latin typeface="Arial Narrow" charset="0"/>
            </a:endParaRPr>
          </a:p>
          <a:p>
            <a:endParaRPr lang="en-US">
              <a:latin typeface="Arial Narrow" charset="0"/>
            </a:endParaRPr>
          </a:p>
        </p:txBody>
      </p:sp>
    </p:spTree>
    <p:extLst>
      <p:ext uri="{BB962C8B-B14F-4D97-AF65-F5344CB8AC3E}">
        <p14:creationId xmlns:p14="http://schemas.microsoft.com/office/powerpoint/2010/main" val="409180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B95FCD15-6A0E-7344-8525-445D47A87460}" type="slidenum">
              <a:rPr lang="en-US" sz="1000" b="0">
                <a:latin typeface="Arial" charset="0"/>
              </a:rPr>
              <a:pPr/>
              <a:t>21</a:t>
            </a:fld>
            <a:endParaRPr lang="en-US" sz="1000" b="0">
              <a:latin typeface="Arial"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This is a list of common control-flow transformations.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4105A986-8A8A-EA49-B89D-E9756EC52CBB}" type="slidenum">
              <a:rPr lang="en-US" sz="1000" b="0">
                <a:latin typeface="Arial" charset="0"/>
              </a:rPr>
              <a:pPr/>
              <a:t>22</a:t>
            </a:fld>
            <a:endParaRPr lang="en-US" sz="1000" b="0">
              <a:latin typeface="Arial" charset="0"/>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Writing structured models, by exploiting subroutines and functions, is useful for two main reasons: modularity and re-usability. Modularity helps in highlighting a particular task (or set of tasks). Often, models are called only once.</a:t>
            </a:r>
          </a:p>
          <a:p>
            <a:endParaRPr lang="en-US">
              <a:latin typeface="Arial Narrow" charset="0"/>
            </a:endParaRPr>
          </a:p>
          <a:p>
            <a:r>
              <a:rPr lang="en-US">
                <a:latin typeface="Arial Narrow" charset="0"/>
              </a:rPr>
              <a:t>Model expansion consists in flattening locally the model call hierarchy. Therefore the called model disappears, being swallowed by the calling one. A possible benefit is that the scope of application of some optimization techniques (at different levels) is enlarged, yielding possibly a better final circuit. If the expanded model was called only once, there is no negative counterpart. Nevertheless, in the case of multiple calls, a full expansion leads to an  increase in the size of the intermediate code and to the probable loss of the possibility of hardware sharing.</a:t>
            </a:r>
          </a:p>
          <a:p>
            <a:endParaRPr lang="en-US">
              <a:latin typeface="Arial Narrow"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07F1A5D0-9E1A-7546-A607-34214125235D}" type="slidenum">
              <a:rPr lang="en-US" sz="1000" b="0">
                <a:latin typeface="Arial" charset="0"/>
              </a:rPr>
              <a:pPr/>
              <a:t>23</a:t>
            </a:fld>
            <a:endParaRPr lang="en-US" sz="1000" b="0">
              <a:latin typeface="Arial"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A conditional construct can be always transformed into a parallel construct with a test in the end. Under some circumstances this transformation can increase the performance of the circuit. For example, this happens when the conditional clause depends on some late-arriving signals. Unfortunately this transformation precludes some possibilities for hardware sharing, because the operations in all bodies of the branching construct have to be performed.</a:t>
            </a:r>
          </a:p>
          <a:p>
            <a:endParaRPr lang="en-US">
              <a:latin typeface="Arial Narrow"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98152E3B-9FBD-4A4B-B525-17318128CA51}" type="slidenum">
              <a:rPr lang="en-US" sz="1000" b="0">
                <a:latin typeface="Arial" charset="0"/>
              </a:rPr>
              <a:pPr/>
              <a:t>24</a:t>
            </a:fld>
            <a:endParaRPr lang="en-US" sz="1000" b="0">
              <a:latin typeface="Arial" charset="0"/>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Loop expansion, or unrolling, applies to iterative construct with data-independent exit conditions. The loop is replaced by as many instances of its body as the number of operations. The benefit is again in expanding the scope of other transformations.</a:t>
            </a:r>
          </a:p>
          <a:p>
            <a:r>
              <a:rPr lang="en-US">
                <a:latin typeface="Arial Narrow" charset="0"/>
              </a:rPr>
              <a:t>Needless to say, when the number of iterations is large, unrolling may yield a largeamount of code.</a:t>
            </a:r>
          </a:p>
          <a:p>
            <a:endParaRPr lang="en-US">
              <a:latin typeface="Arial Narrow"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4ED99C99-CAF7-4E42-97D2-49AE156B6CF0}" type="slidenum">
              <a:rPr lang="en-US" sz="1000" b="0">
                <a:latin typeface="Arial" charset="0"/>
              </a:rPr>
              <a:pPr/>
              <a:t>25</a:t>
            </a:fld>
            <a:endParaRPr lang="en-US" sz="1000" b="0">
              <a:latin typeface="Arial"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Arial Narrow"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53102629-179D-2947-8A9D-3CEBC07A1482}" type="slidenum">
              <a:rPr lang="en-US" sz="1000" b="0">
                <a:latin typeface="Arial" charset="0"/>
              </a:rPr>
              <a:pPr/>
              <a:t>26</a:t>
            </a:fld>
            <a:endParaRPr lang="en-US" sz="1000" b="0">
              <a:latin typeface="Arial" charset="0"/>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Architectural synthesis means constructing the macroscopic structure of a digital circuit, starting from behavioral models that can be captured by data-flow or sequencing graphs.</a:t>
            </a:r>
          </a:p>
          <a:p>
            <a:r>
              <a:rPr lang="en-US">
                <a:latin typeface="Arial Narrow" charset="0"/>
              </a:rPr>
              <a:t>While creating the data-flow and control, optimization aims at determining the best trade-off point.</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018381C5-40EE-9D4A-8DB9-859D5E4400B9}" type="slidenum">
              <a:rPr lang="en-US" sz="1000" b="0">
                <a:latin typeface="Arial" charset="0"/>
              </a:rPr>
              <a:pPr/>
              <a:t>27</a:t>
            </a:fld>
            <a:endParaRPr lang="en-US" sz="1000" b="0">
              <a:latin typeface="Arial" charset="0"/>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The  design space is the collection of all feasible structures corresponding to a circuit specification. The Pareto points are those points of the design space, that are not dominated by others in all objectives of interest.</a:t>
            </a:r>
          </a:p>
          <a:p>
            <a:r>
              <a:rPr lang="en-US">
                <a:latin typeface="Arial Narrow" charset="0"/>
              </a:rPr>
              <a:t>Hence they represent the spectrum of implementations of interest to designers.</a:t>
            </a:r>
          </a:p>
          <a:p>
            <a:r>
              <a:rPr lang="en-US">
                <a:latin typeface="Arial Narrow" charset="0"/>
              </a:rPr>
              <a:t>Their image determines the trade-off curves in the design evaluation space.</a:t>
            </a:r>
          </a:p>
          <a:p>
            <a:r>
              <a:rPr lang="en-US">
                <a:latin typeface="Arial Narrow" charset="0"/>
              </a:rPr>
              <a:t>As an example, design evaluation space spanned by the objectives: area, performance and power consumption.</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246E3023-C4A1-DD42-A9E3-10A1C4640614}" type="slidenum">
              <a:rPr lang="en-US" sz="1000" b="0">
                <a:latin typeface="Arial" charset="0"/>
              </a:rPr>
              <a:pPr/>
              <a:t>28</a:t>
            </a:fld>
            <a:endParaRPr lang="en-US" sz="1000" b="0">
              <a:latin typeface="Arial" charset="0"/>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Example of 3-dimensional evaluation space.</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00D069D4-2BC6-2846-B294-DA5D7A45A256}" type="slidenum">
              <a:rPr lang="en-US" sz="1000" b="0">
                <a:latin typeface="Arial" charset="0"/>
              </a:rPr>
              <a:pPr/>
              <a:t>29</a:t>
            </a:fld>
            <a:endParaRPr lang="en-US" sz="1000" b="0">
              <a:latin typeface="Arial" charset="0"/>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Specifications for architectural synthesis include behavioral-level circuit models, details about the resources being used and constraints.</a:t>
            </a:r>
          </a:p>
          <a:p>
            <a:r>
              <a:rPr lang="en-US">
                <a:latin typeface="Arial Narrow" charset="0"/>
              </a:rPr>
              <a:t>Behavioral models are captured by sequencing graphs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B9FABFCC-73DF-FC43-9074-ECD61FC46ADB}" type="slidenum">
              <a:rPr lang="en-US" sz="1000" b="0">
                <a:latin typeface="Arial" charset="0"/>
              </a:rPr>
              <a:pPr/>
              <a:t>3</a:t>
            </a:fld>
            <a:endParaRPr lang="en-US" sz="1000" b="0">
              <a:latin typeface="Arial"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Synthesis means transforming behavioral into structural models. Synthesis is usually performed at the architectural or at the logic abstraction levels. In the former case, the building blocks are called resources, and they are usually macro cells such as arithmetic components. In the latter case, the building blocks are logic gates.</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EF670F88-ED82-344B-9E8B-F29EC3CB948F}" type="slidenum">
              <a:rPr lang="en-US" sz="1000" b="0">
                <a:latin typeface="Arial" charset="0"/>
              </a:rPr>
              <a:pPr/>
              <a:t>30</a:t>
            </a:fld>
            <a:endParaRPr lang="en-US" sz="1000" b="0">
              <a:latin typeface="Arial" charset="0"/>
            </a:endParaRP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Resources implement different types of functions in hardware. They can be broadly classified as:</a:t>
            </a:r>
          </a:p>
          <a:p>
            <a:pPr>
              <a:buFontTx/>
              <a:buChar char="-"/>
            </a:pPr>
            <a:r>
              <a:rPr lang="en-US">
                <a:latin typeface="Arial Narrow" charset="0"/>
              </a:rPr>
              <a:t>Functional</a:t>
            </a:r>
          </a:p>
          <a:p>
            <a:pPr>
              <a:buFontTx/>
              <a:buChar char="-"/>
            </a:pPr>
            <a:r>
              <a:rPr lang="en-US">
                <a:latin typeface="Arial Narrow" charset="0"/>
              </a:rPr>
              <a:t>Storage</a:t>
            </a:r>
          </a:p>
          <a:p>
            <a:pPr>
              <a:buFontTx/>
              <a:buChar char="-"/>
            </a:pPr>
            <a:r>
              <a:rPr lang="en-US">
                <a:latin typeface="Arial Narrow" charset="0"/>
              </a:rPr>
              <a:t>Interface</a:t>
            </a:r>
          </a:p>
          <a:p>
            <a:endParaRPr lang="en-US">
              <a:latin typeface="Arial Narrow"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A8C8629C-DCF8-6A4B-B7DD-D9F6409AD6D8}" type="slidenum">
              <a:rPr lang="en-US" sz="1000" b="0">
                <a:latin typeface="Arial" charset="0"/>
              </a:rPr>
              <a:pPr/>
              <a:t>31</a:t>
            </a:fld>
            <a:endParaRPr lang="en-US" sz="1000" b="0">
              <a:latin typeface="Arial" charset="0"/>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Resource-dominated circuits are those whose area and performance are determined by a set of well-characterized resources.  Examples abound in digital and image processing. High-level synthesis is widely applicable in this domain.</a:t>
            </a:r>
          </a:p>
          <a:p>
            <a:r>
              <a:rPr lang="en-US">
                <a:latin typeface="Arial Narrow" charset="0"/>
              </a:rPr>
              <a:t>For the remaining circuits, high-level synthesis application suffer from the lack of an easy way to characterized the circuit.</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9C402488-D2B7-3149-A52F-DCF581F8DEC6}" type="slidenum">
              <a:rPr lang="en-US" sz="1000" b="0">
                <a:latin typeface="Arial" charset="0"/>
              </a:rPr>
              <a:pPr/>
              <a:t>32</a:t>
            </a:fld>
            <a:endParaRPr lang="en-US" sz="1000" b="0">
              <a:latin typeface="Arial" charset="0"/>
            </a:endParaRP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Constraints on circuit synthesis relate to both timing (latency and/or interface constraints) and to the use of resources (allocation or upper bounds on using the resources).</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19E4DF5A-A516-DB48-882E-CFF5784B71D2}" type="slidenum">
              <a:rPr lang="en-US" sz="1000" b="0">
                <a:latin typeface="Arial" charset="0"/>
              </a:rPr>
              <a:pPr/>
              <a:t>33</a:t>
            </a:fld>
            <a:endParaRPr lang="en-US" sz="1000" b="0">
              <a:latin typeface="Arial"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Architectural synthesis and optimization consists of two stages.</a:t>
            </a:r>
          </a:p>
          <a:p>
            <a:r>
              <a:rPr lang="en-US">
                <a:latin typeface="Arial Narrow" charset="0"/>
              </a:rPr>
              <a:t>First,  placing the operations in time i.e. determining the time interval for their execution. This is performed by scheduling and the outcome is a scheduled sequencing graph.</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E3D74684-DC0F-1948-80BF-0BFA015CB776}" type="slidenum">
              <a:rPr lang="en-US" sz="1000" b="0">
                <a:latin typeface="Arial" charset="0"/>
              </a:rPr>
              <a:pPr/>
              <a:t>34</a:t>
            </a:fld>
            <a:endParaRPr lang="en-US" sz="1000" b="0">
              <a:latin typeface="Arial" charset="0"/>
            </a:endParaRP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Arial Narrow"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CC4423D4-2714-F349-9C57-0E14C88573C2}" type="slidenum">
              <a:rPr lang="en-US" sz="1000" b="0">
                <a:latin typeface="Arial" charset="0"/>
              </a:rPr>
              <a:pPr/>
              <a:t>35</a:t>
            </a:fld>
            <a:endParaRPr lang="en-US" sz="1000" b="0">
              <a:latin typeface="Arial" charset="0"/>
            </a:endParaRP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atin typeface="Arial Narrow" charset="0"/>
              </a:rPr>
              <a:t>This is an optimum solution to the problem.</a:t>
            </a:r>
          </a:p>
          <a:p>
            <a:r>
              <a:rPr lang="en-US">
                <a:latin typeface="Arial Narrow" charset="0"/>
              </a:rPr>
              <a:t>Latency is 4 and 2 resources are needed per operation type.</a:t>
            </a:r>
          </a:p>
        </p:txBody>
      </p:sp>
    </p:spTree>
    <p:extLst>
      <p:ext uri="{BB962C8B-B14F-4D97-AF65-F5344CB8AC3E}">
        <p14:creationId xmlns:p14="http://schemas.microsoft.com/office/powerpoint/2010/main" val="178033553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E7DE74E9-ECFB-C441-9CA8-5FE8E67D4245}" type="slidenum">
              <a:rPr lang="en-US" sz="1000" b="0">
                <a:latin typeface="Arial" charset="0"/>
              </a:rPr>
              <a:pPr/>
              <a:t>36</a:t>
            </a:fld>
            <a:endParaRPr lang="en-US" sz="1000" b="0">
              <a:latin typeface="Arial" charset="0"/>
            </a:endParaRPr>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The second step of architectural synthesis and optimization is placing the operations in space, i.e. determining the binding of operations to resources.  In general, this binding is a many –to-one relation, i.e., resources services multiple operations (when these are not concurrent). The outcome of resource sharing is a bound sequencing graph.</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DD864A9C-359C-4143-A221-E0D3CB6C9ECA}" type="slidenum">
              <a:rPr lang="en-US" sz="1000" b="0">
                <a:latin typeface="Arial" charset="0"/>
              </a:rPr>
              <a:pPr/>
              <a:t>37</a:t>
            </a:fld>
            <a:endParaRPr lang="en-US" sz="1000" b="0">
              <a:latin typeface="Arial" charset="0"/>
            </a:endParaRP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Arial Narrow"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B3C64F38-F01B-C84B-91F5-B7F3248A0AAB}" type="slidenum">
              <a:rPr lang="en-US" sz="1000" b="0">
                <a:latin typeface="Arial" charset="0"/>
              </a:rPr>
              <a:pPr/>
              <a:t>38</a:t>
            </a:fld>
            <a:endParaRPr lang="en-US" sz="1000" b="0">
              <a:latin typeface="Arial" charset="0"/>
            </a:endParaRP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Estimation of area and performance can be done on sequencing graphs. Scheduling yields the model latency and sharing the module area. Whereas this computation is simple for resource-dominated circuits, estimation is complex in the general case.</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25F5C812-FA5D-2F4D-AA4F-7EBE41532B31}" type="slidenum">
              <a:rPr lang="en-US" sz="1000" b="0">
                <a:latin typeface="Arial" charset="0"/>
              </a:rPr>
              <a:pPr/>
              <a:t>39</a:t>
            </a:fld>
            <a:endParaRPr lang="en-US" sz="1000" b="0">
              <a:latin typeface="Arial" charset="0"/>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In general, architectural synthesis is a multiple-criteria optimization problem.</a:t>
            </a:r>
          </a:p>
          <a:p>
            <a:r>
              <a:rPr lang="en-US">
                <a:latin typeface="Arial Narrow" charset="0"/>
              </a:rPr>
              <a:t>The objective is to determine the Pareto points, and to draw the trade-off curves.</a:t>
            </a:r>
          </a:p>
          <a:p>
            <a:r>
              <a:rPr lang="en-US">
                <a:latin typeface="Arial Narrow" charset="0"/>
              </a:rPr>
              <a:t>These are discontinuous (due to the coarse granularity of circuits at this abstraction level) and non-linear. Moreover, it is often the case that such curves cannot be drawn exactly, because of the inherent difficulty of solving the scheduling problem.</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E152356E-45B7-A045-9CB0-0A0550CF53D1}" type="slidenum">
              <a:rPr lang="en-US" sz="1000" b="0">
                <a:latin typeface="Arial" charset="0"/>
              </a:rPr>
              <a:pPr/>
              <a:t>4</a:t>
            </a:fld>
            <a:endParaRPr lang="en-US" sz="1000" b="0">
              <a:latin typeface="Arial"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This picture shows the relation between modeling languages, abstract models and synthesis tasks.</a:t>
            </a:r>
          </a:p>
          <a:p>
            <a:r>
              <a:rPr lang="en-US">
                <a:latin typeface="Arial Narrow" charset="0"/>
              </a:rPr>
              <a:t>The abstraction level decreases in going from top to bottom.</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A325A1C6-264F-8A40-AF53-68C77965B2B3}" type="slidenum">
              <a:rPr lang="en-US" sz="1000" b="0">
                <a:latin typeface="Arial" charset="0"/>
              </a:rPr>
              <a:pPr/>
              <a:t>40</a:t>
            </a:fld>
            <a:endParaRPr lang="en-US" sz="1000" b="0">
              <a:latin typeface="Arial" charset="0"/>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Let us consider resource-dominated circuits. Since the area depends on the resource usage (and not on any particular binding), scheduling problems provide the framework for determining the area/latency trade-off points.</a:t>
            </a:r>
          </a:p>
          <a:p>
            <a:r>
              <a:rPr lang="en-US">
                <a:latin typeface="Arial Narrow" charset="0"/>
              </a:rPr>
              <a:t>Indeed, solutions to the minimum latency scheduling problem and to the minimum resource scheduling problem provide the extreme points of the design space.</a:t>
            </a:r>
          </a:p>
          <a:p>
            <a:r>
              <a:rPr lang="en-US">
                <a:latin typeface="Arial Narrow" charset="0"/>
              </a:rPr>
              <a:t>Intermediate solutions can be found by solving resource-constrained minimum latency scheduling problems or latency-constrained minimum resource scheduling problems,</a:t>
            </a:r>
          </a:p>
          <a:p>
            <a:r>
              <a:rPr lang="en-US">
                <a:latin typeface="Arial Narrow" charset="0"/>
              </a:rPr>
              <a:t>for different values of the constraints.</a:t>
            </a:r>
          </a:p>
          <a:p>
            <a:endParaRPr lang="en-US">
              <a:latin typeface="Arial Narrow" charset="0"/>
            </a:endParaRPr>
          </a:p>
          <a:p>
            <a:r>
              <a:rPr lang="en-US">
                <a:latin typeface="Arial Narrow" charset="0"/>
              </a:rPr>
              <a:t>The (ideal) trade-off curve in the area/latency plane is monotonically decreasing in one parameter as a function of the other. Nevertheless, the intractability of the constrained scheduling problems requires often the use of heuristic algorithms that yield approximate solutions</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F997519C-1B7F-BF4F-BAAC-4E31E0B95F23}" type="slidenum">
              <a:rPr lang="en-US" sz="1000" b="0">
                <a:latin typeface="Arial" charset="0"/>
              </a:rPr>
              <a:pPr/>
              <a:t>41</a:t>
            </a:fld>
            <a:endParaRPr lang="en-US" sz="1000" b="0">
              <a:latin typeface="Arial" charset="0"/>
            </a:endParaRPr>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This is an example of a three-dimensional evaluation space for the differential equation integrator.</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E973858D-EE04-6D47-A683-B2EC170FDFC7}" type="slidenum">
              <a:rPr lang="en-US" sz="1000" b="0">
                <a:latin typeface="Arial" charset="0"/>
              </a:rPr>
              <a:pPr/>
              <a:t>42</a:t>
            </a:fld>
            <a:endParaRPr lang="en-US" sz="1000" b="0">
              <a:latin typeface="Arial" charset="0"/>
            </a:endParaRP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In summary, architectural synthesis consists of two stages.</a:t>
            </a:r>
          </a:p>
          <a:p>
            <a:r>
              <a:rPr lang="en-US">
                <a:latin typeface="Arial Narrow" charset="0"/>
              </a:rPr>
              <a:t>The former is behavioral optimization of the model, independent on the implementation technology.</a:t>
            </a:r>
          </a:p>
          <a:p>
            <a:r>
              <a:rPr lang="en-US">
                <a:latin typeface="Arial Narrow" charset="0"/>
              </a:rPr>
              <a:t>The latter is the construction of a scheduled and bound sequencing graph, that spells the timing and binding of the operations and that can provide us with a first order evaluation of the circuit properties.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9743A3B5-D6C0-514A-9ECC-980A6D85D7A7}" type="slidenum">
              <a:rPr lang="en-US" sz="1000" b="0">
                <a:latin typeface="Arial" charset="0"/>
              </a:rPr>
              <a:pPr/>
              <a:t>5</a:t>
            </a:fld>
            <a:endParaRPr lang="en-US" sz="1000" b="0">
              <a:latin typeface="Arial"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This example shows – in pseudo code – a model of a circuit that integrates a differential equation with step </a:t>
            </a:r>
            <a:r>
              <a:rPr lang="en-US" i="1">
                <a:latin typeface="Arial Narrow" charset="0"/>
              </a:rPr>
              <a:t>dx</a:t>
            </a:r>
            <a:r>
              <a:rPr lang="en-US">
                <a:latin typeface="Arial Narrow" charset="0"/>
              </a:rPr>
              <a:t> over an interval </a:t>
            </a:r>
            <a:r>
              <a:rPr lang="en-US" i="1">
                <a:latin typeface="Arial Narrow" charset="0"/>
              </a:rPr>
              <a:t>a</a:t>
            </a:r>
            <a:r>
              <a:rPr lang="en-US">
                <a:latin typeface="Arial Narrow" charset="0"/>
              </a:rPr>
              <a:t>.</a:t>
            </a:r>
          </a:p>
          <a:p>
            <a:r>
              <a:rPr lang="en-US">
                <a:latin typeface="Arial Narrow" charset="0"/>
              </a:rPr>
              <a:t>The model reads the data, performs a loop, and outputs data.</a:t>
            </a:r>
          </a:p>
          <a:p>
            <a:r>
              <a:rPr lang="en-US">
                <a:latin typeface="Arial Narrow" charset="0"/>
              </a:rPr>
              <a:t>The model is hard coded to do the integration of a specific differential equation, with the forward Euler model.</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BA57A748-D65A-5449-9D68-641241A48A85}" type="slidenum">
              <a:rPr lang="en-US" sz="1000" b="0">
                <a:latin typeface="Arial" charset="0"/>
              </a:rPr>
              <a:pPr/>
              <a:t>6</a:t>
            </a:fld>
            <a:endParaRPr lang="en-US" sz="1000" b="0">
              <a:latin typeface="Arial"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Here you see two possible implementation of the differential equation integrator.</a:t>
            </a:r>
          </a:p>
          <a:p>
            <a:r>
              <a:rPr lang="en-US">
                <a:latin typeface="Arial Narrow" charset="0"/>
              </a:rPr>
              <a:t>In the top case, only one multiplier and ALU is used. In the bottom case, two multipliers and ALUs are used.  With more computational resources, latency is smaller and area is larger</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F14665A2-ED43-C646-B87A-093C342459A2}" type="slidenum">
              <a:rPr lang="en-US" sz="1000" b="0">
                <a:latin typeface="Arial" charset="0"/>
              </a:rPr>
              <a:pPr/>
              <a:t>7</a:t>
            </a:fld>
            <a:endParaRPr lang="en-US" sz="1000" b="0">
              <a:latin typeface="Arial"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Let us assume that the multiplier takes 5 units of area, the ALU 1 unit and the control-unit, steering logic and memory an additional unit.</a:t>
            </a:r>
          </a:p>
          <a:p>
            <a:r>
              <a:rPr lang="en-US">
                <a:latin typeface="Arial Narrow" charset="0"/>
              </a:rPr>
              <a:t>Then, in the design evaluation space, the first implementation has area equal to seven and latency proportional to seven. </a:t>
            </a:r>
          </a:p>
          <a:p>
            <a:r>
              <a:rPr lang="en-US">
                <a:latin typeface="Arial Narrow" charset="0"/>
              </a:rPr>
              <a:t>The second implementation has area equal to thirteen and latency proportional to 4.  There are 3 Pareto points. The point (1,2) is dominated.</a:t>
            </a:r>
          </a:p>
          <a:p>
            <a:endParaRPr lang="en-US">
              <a:latin typeface="Arial Narrow"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B0CABE03-EEC5-3747-B71B-9B29587944D8}" type="slidenum">
              <a:rPr lang="en-US" sz="1000" b="0">
                <a:latin typeface="Arial" charset="0"/>
              </a:rPr>
              <a:pPr/>
              <a:t>8</a:t>
            </a:fld>
            <a:endParaRPr lang="en-US" sz="1000" b="0">
              <a:latin typeface="Arial"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Benefits to using high-level synthesis are based on the higher abstraction modeling style.</a:t>
            </a:r>
          </a:p>
          <a:p>
            <a:r>
              <a:rPr lang="en-US">
                <a:latin typeface="Arial Narrow" charset="0"/>
              </a:rPr>
              <a:t>Thus designers need to specify fewer details, and the design process is easier to manage by leaving the detailed tasks to the tool. </a:t>
            </a:r>
          </a:p>
          <a:p>
            <a:r>
              <a:rPr lang="en-US">
                <a:latin typeface="Arial Narrow" charset="0"/>
              </a:rPr>
              <a:t>There are tow major goal of high-level synthesis: reducing the design time and exploring the design space thoroughlly.</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01765F2F-D737-9844-A0F5-6207692C7F66}" type="slidenum">
              <a:rPr lang="en-US" sz="1000" b="0">
                <a:latin typeface="Arial" charset="0"/>
              </a:rPr>
              <a:pPr/>
              <a:t>9</a:t>
            </a:fld>
            <a:endParaRPr lang="en-US" sz="1000" b="0">
              <a:latin typeface="Arial"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Architectural synthesis means constructing the macroscopic structure of a digital circuit, starting from behavioral models that can be captured by data-flow or sequencing graphs.</a:t>
            </a:r>
          </a:p>
          <a:p>
            <a:r>
              <a:rPr lang="en-US">
                <a:latin typeface="Arial Narrow" charset="0"/>
              </a:rPr>
              <a:t>The outcome of architectural synthesis is both a structural view of the circuit, in particular of its data-path, and a logic-level specification of its control-unit.</a:t>
            </a:r>
          </a:p>
          <a:p>
            <a:r>
              <a:rPr lang="en-US">
                <a:latin typeface="Arial Narrow" charset="0"/>
              </a:rPr>
              <a:t>The data-path is an interconnection of resources (implementing arithmetic or logic functions), steering logic circuit (e.g. multiplexers and busses), that send data to the appropriate</a:t>
            </a:r>
          </a:p>
          <a:p>
            <a:r>
              <a:rPr lang="en-US">
                <a:latin typeface="Arial Narrow" charset="0"/>
              </a:rPr>
              <a:t>destination at the appropriate time, and registers or memory arrays to store data.</a:t>
            </a:r>
          </a:p>
          <a:p>
            <a:r>
              <a:rPr lang="en-US">
                <a:latin typeface="Arial Narrow" charset="0"/>
              </a:rPr>
              <a:t>The synthesis step is preceded by optimization at the behavioral level of the model.</a:t>
            </a:r>
          </a:p>
          <a:p>
            <a:endParaRPr lang="en-US">
              <a:latin typeface="Arial Narrow"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59490" name="Rectangle 2"/>
          <p:cNvSpPr>
            <a:spLocks noGrp="1" noChangeArrowheads="1"/>
          </p:cNvSpPr>
          <p:nvPr>
            <p:ph type="ctrTitle"/>
          </p:nvPr>
        </p:nvSpPr>
        <p:spPr>
          <a:xfrm>
            <a:off x="254000" y="609600"/>
            <a:ext cx="7772400" cy="1143000"/>
          </a:xfrm>
        </p:spPr>
        <p:txBody>
          <a:bodyPr/>
          <a:lstStyle>
            <a:lvl1pPr>
              <a:defRPr sz="2800"/>
            </a:lvl1pPr>
          </a:lstStyle>
          <a:p>
            <a:r>
              <a:rPr lang="en-US"/>
              <a:t>Click to edit Master title style</a:t>
            </a:r>
          </a:p>
        </p:txBody>
      </p:sp>
      <p:sp>
        <p:nvSpPr>
          <p:cNvPr id="959491" name="Rectangle 3"/>
          <p:cNvSpPr>
            <a:spLocks noGrp="1" noChangeArrowheads="1"/>
          </p:cNvSpPr>
          <p:nvPr>
            <p:ph type="subTitle" idx="1"/>
          </p:nvPr>
        </p:nvSpPr>
        <p:spPr>
          <a:xfrm>
            <a:off x="1276350" y="2900363"/>
            <a:ext cx="6400800" cy="1752600"/>
          </a:xfrm>
        </p:spPr>
        <p:txBody>
          <a:bodyPr/>
          <a:lstStyle>
            <a:lvl1pPr marL="0" indent="0" algn="ctr">
              <a:lnSpc>
                <a:spcPct val="95000"/>
              </a:lnSpc>
              <a:buFont typeface="Monotype Sorts" charset="2"/>
              <a:buNone/>
              <a:defRPr sz="2000"/>
            </a:lvl1pPr>
          </a:lstStyle>
          <a:p>
            <a:r>
              <a:rPr lang="en-US"/>
              <a:t>Click to edit Master subtitle style</a:t>
            </a:r>
          </a:p>
        </p:txBody>
      </p:sp>
      <p:sp>
        <p:nvSpPr>
          <p:cNvPr id="4" name="Rectangle 109"/>
          <p:cNvSpPr>
            <a:spLocks noGrp="1" noChangeArrowheads="1"/>
          </p:cNvSpPr>
          <p:nvPr>
            <p:ph type="ftr" sz="quarter" idx="10"/>
          </p:nvPr>
        </p:nvSpPr>
        <p:spPr>
          <a:xfrm>
            <a:off x="3124200" y="6245225"/>
            <a:ext cx="2895600" cy="476250"/>
          </a:xfrm>
        </p:spPr>
        <p:txBody>
          <a:bodyPr/>
          <a:lstStyle>
            <a:lvl1pPr>
              <a:defRPr smtClean="0"/>
            </a:lvl1pPr>
          </a:lstStyle>
          <a:p>
            <a:pPr>
              <a:defRPr/>
            </a:pPr>
            <a:r>
              <a:rPr lang="en-US"/>
              <a:t>(c)  Giovanni De Micheli</a:t>
            </a:r>
          </a:p>
        </p:txBody>
      </p:sp>
      <p:sp>
        <p:nvSpPr>
          <p:cNvPr id="5" name="Rectangle 110"/>
          <p:cNvSpPr>
            <a:spLocks noGrp="1" noChangeArrowheads="1"/>
          </p:cNvSpPr>
          <p:nvPr>
            <p:ph type="sldNum" sz="quarter" idx="11"/>
          </p:nvPr>
        </p:nvSpPr>
        <p:spPr>
          <a:xfrm>
            <a:off x="6553200" y="6245225"/>
            <a:ext cx="2133600" cy="476250"/>
          </a:xfrm>
        </p:spPr>
        <p:txBody>
          <a:bodyPr/>
          <a:lstStyle>
            <a:lvl1pPr>
              <a:defRPr/>
            </a:lvl1pPr>
          </a:lstStyle>
          <a:p>
            <a:fld id="{2ADB4863-A300-C749-894E-E019ED2AE166}" type="slidenum">
              <a:rPr lang="en-US"/>
              <a:pPr/>
              <a:t>‹#›</a:t>
            </a:fld>
            <a:endParaRPr lang="en-US"/>
          </a:p>
        </p:txBody>
      </p:sp>
    </p:spTree>
    <p:extLst>
      <p:ext uri="{BB962C8B-B14F-4D97-AF65-F5344CB8AC3E}">
        <p14:creationId xmlns:p14="http://schemas.microsoft.com/office/powerpoint/2010/main" val="985506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5" name="Rectangle 19"/>
          <p:cNvSpPr>
            <a:spLocks noGrp="1" noChangeArrowheads="1"/>
          </p:cNvSpPr>
          <p:nvPr>
            <p:ph type="sldNum" sz="quarter" idx="11"/>
          </p:nvPr>
        </p:nvSpPr>
        <p:spPr>
          <a:ln/>
        </p:spPr>
        <p:txBody>
          <a:bodyPr/>
          <a:lstStyle>
            <a:lvl1pPr>
              <a:defRPr/>
            </a:lvl1pPr>
          </a:lstStyle>
          <a:p>
            <a:fld id="{733402DE-5F10-DC49-A497-49019999A87F}" type="slidenum">
              <a:rPr lang="en-US"/>
              <a:pPr/>
              <a:t>‹#›</a:t>
            </a:fld>
            <a:endParaRPr lang="en-US"/>
          </a:p>
        </p:txBody>
      </p:sp>
    </p:spTree>
    <p:extLst>
      <p:ext uri="{BB962C8B-B14F-4D97-AF65-F5344CB8AC3E}">
        <p14:creationId xmlns:p14="http://schemas.microsoft.com/office/powerpoint/2010/main" val="2742789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0" y="203200"/>
            <a:ext cx="2178050" cy="6083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03200"/>
            <a:ext cx="6381750" cy="6083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5" name="Rectangle 19"/>
          <p:cNvSpPr>
            <a:spLocks noGrp="1" noChangeArrowheads="1"/>
          </p:cNvSpPr>
          <p:nvPr>
            <p:ph type="sldNum" sz="quarter" idx="11"/>
          </p:nvPr>
        </p:nvSpPr>
        <p:spPr>
          <a:ln/>
        </p:spPr>
        <p:txBody>
          <a:bodyPr/>
          <a:lstStyle>
            <a:lvl1pPr>
              <a:defRPr/>
            </a:lvl1pPr>
          </a:lstStyle>
          <a:p>
            <a:fld id="{D556F6A3-3A35-1B47-9EF1-1B75BD18B319}" type="slidenum">
              <a:rPr lang="en-US"/>
              <a:pPr/>
              <a:t>‹#›</a:t>
            </a:fld>
            <a:endParaRPr lang="en-US"/>
          </a:p>
        </p:txBody>
      </p:sp>
    </p:spTree>
    <p:extLst>
      <p:ext uri="{BB962C8B-B14F-4D97-AF65-F5344CB8AC3E}">
        <p14:creationId xmlns:p14="http://schemas.microsoft.com/office/powerpoint/2010/main" val="2098927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5" name="Rectangle 19"/>
          <p:cNvSpPr>
            <a:spLocks noGrp="1" noChangeArrowheads="1"/>
          </p:cNvSpPr>
          <p:nvPr>
            <p:ph type="sldNum" sz="quarter" idx="11"/>
          </p:nvPr>
        </p:nvSpPr>
        <p:spPr>
          <a:ln/>
        </p:spPr>
        <p:txBody>
          <a:bodyPr/>
          <a:lstStyle>
            <a:lvl1pPr>
              <a:defRPr/>
            </a:lvl1pPr>
          </a:lstStyle>
          <a:p>
            <a:fld id="{C8432A04-8234-AC45-AC39-5B98899FD910}" type="slidenum">
              <a:rPr lang="en-US"/>
              <a:pPr/>
              <a:t>‹#›</a:t>
            </a:fld>
            <a:endParaRPr lang="en-US"/>
          </a:p>
        </p:txBody>
      </p:sp>
    </p:spTree>
    <p:extLst>
      <p:ext uri="{BB962C8B-B14F-4D97-AF65-F5344CB8AC3E}">
        <p14:creationId xmlns:p14="http://schemas.microsoft.com/office/powerpoint/2010/main" val="2591744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5" name="Rectangle 19"/>
          <p:cNvSpPr>
            <a:spLocks noGrp="1" noChangeArrowheads="1"/>
          </p:cNvSpPr>
          <p:nvPr>
            <p:ph type="sldNum" sz="quarter" idx="11"/>
          </p:nvPr>
        </p:nvSpPr>
        <p:spPr>
          <a:ln/>
        </p:spPr>
        <p:txBody>
          <a:bodyPr/>
          <a:lstStyle>
            <a:lvl1pPr>
              <a:defRPr/>
            </a:lvl1pPr>
          </a:lstStyle>
          <a:p>
            <a:fld id="{F474C41C-8A2E-5A4D-B345-5C2D99509F06}" type="slidenum">
              <a:rPr lang="en-US"/>
              <a:pPr/>
              <a:t>‹#›</a:t>
            </a:fld>
            <a:endParaRPr lang="en-US"/>
          </a:p>
        </p:txBody>
      </p:sp>
    </p:spTree>
    <p:extLst>
      <p:ext uri="{BB962C8B-B14F-4D97-AF65-F5344CB8AC3E}">
        <p14:creationId xmlns:p14="http://schemas.microsoft.com/office/powerpoint/2010/main" val="2767842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 y="1079500"/>
            <a:ext cx="4273550" cy="5207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4550" y="1079500"/>
            <a:ext cx="4273550" cy="5207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6" name="Rectangle 19"/>
          <p:cNvSpPr>
            <a:spLocks noGrp="1" noChangeArrowheads="1"/>
          </p:cNvSpPr>
          <p:nvPr>
            <p:ph type="sldNum" sz="quarter" idx="11"/>
          </p:nvPr>
        </p:nvSpPr>
        <p:spPr>
          <a:ln/>
        </p:spPr>
        <p:txBody>
          <a:bodyPr/>
          <a:lstStyle>
            <a:lvl1pPr>
              <a:defRPr/>
            </a:lvl1pPr>
          </a:lstStyle>
          <a:p>
            <a:fld id="{07395565-F766-3548-926A-81C38C2B007A}" type="slidenum">
              <a:rPr lang="en-US"/>
              <a:pPr/>
              <a:t>‹#›</a:t>
            </a:fld>
            <a:endParaRPr lang="en-US"/>
          </a:p>
        </p:txBody>
      </p:sp>
    </p:spTree>
    <p:extLst>
      <p:ext uri="{BB962C8B-B14F-4D97-AF65-F5344CB8AC3E}">
        <p14:creationId xmlns:p14="http://schemas.microsoft.com/office/powerpoint/2010/main" val="3459476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8" name="Rectangle 19"/>
          <p:cNvSpPr>
            <a:spLocks noGrp="1" noChangeArrowheads="1"/>
          </p:cNvSpPr>
          <p:nvPr>
            <p:ph type="sldNum" sz="quarter" idx="11"/>
          </p:nvPr>
        </p:nvSpPr>
        <p:spPr>
          <a:ln/>
        </p:spPr>
        <p:txBody>
          <a:bodyPr/>
          <a:lstStyle>
            <a:lvl1pPr>
              <a:defRPr/>
            </a:lvl1pPr>
          </a:lstStyle>
          <a:p>
            <a:fld id="{3485D412-080D-5B45-A036-2FB1AB5685FA}" type="slidenum">
              <a:rPr lang="en-US"/>
              <a:pPr/>
              <a:t>‹#›</a:t>
            </a:fld>
            <a:endParaRPr lang="en-US"/>
          </a:p>
        </p:txBody>
      </p:sp>
    </p:spTree>
    <p:extLst>
      <p:ext uri="{BB962C8B-B14F-4D97-AF65-F5344CB8AC3E}">
        <p14:creationId xmlns:p14="http://schemas.microsoft.com/office/powerpoint/2010/main" val="3970940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4" name="Rectangle 19"/>
          <p:cNvSpPr>
            <a:spLocks noGrp="1" noChangeArrowheads="1"/>
          </p:cNvSpPr>
          <p:nvPr>
            <p:ph type="sldNum" sz="quarter" idx="11"/>
          </p:nvPr>
        </p:nvSpPr>
        <p:spPr>
          <a:ln/>
        </p:spPr>
        <p:txBody>
          <a:bodyPr/>
          <a:lstStyle>
            <a:lvl1pPr>
              <a:defRPr/>
            </a:lvl1pPr>
          </a:lstStyle>
          <a:p>
            <a:fld id="{787B119B-AC35-9744-89F3-8EDA604932EA}" type="slidenum">
              <a:rPr lang="en-US"/>
              <a:pPr/>
              <a:t>‹#›</a:t>
            </a:fld>
            <a:endParaRPr lang="en-US"/>
          </a:p>
        </p:txBody>
      </p:sp>
    </p:spTree>
    <p:extLst>
      <p:ext uri="{BB962C8B-B14F-4D97-AF65-F5344CB8AC3E}">
        <p14:creationId xmlns:p14="http://schemas.microsoft.com/office/powerpoint/2010/main" val="3500638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3" name="Rectangle 19"/>
          <p:cNvSpPr>
            <a:spLocks noGrp="1" noChangeArrowheads="1"/>
          </p:cNvSpPr>
          <p:nvPr>
            <p:ph type="sldNum" sz="quarter" idx="11"/>
          </p:nvPr>
        </p:nvSpPr>
        <p:spPr>
          <a:ln/>
        </p:spPr>
        <p:txBody>
          <a:bodyPr/>
          <a:lstStyle>
            <a:lvl1pPr>
              <a:defRPr/>
            </a:lvl1pPr>
          </a:lstStyle>
          <a:p>
            <a:fld id="{F5183299-993C-6348-BBA3-3B56E17D349F}" type="slidenum">
              <a:rPr lang="en-US"/>
              <a:pPr/>
              <a:t>‹#›</a:t>
            </a:fld>
            <a:endParaRPr lang="en-US"/>
          </a:p>
        </p:txBody>
      </p:sp>
    </p:spTree>
    <p:extLst>
      <p:ext uri="{BB962C8B-B14F-4D97-AF65-F5344CB8AC3E}">
        <p14:creationId xmlns:p14="http://schemas.microsoft.com/office/powerpoint/2010/main" val="198721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6" name="Rectangle 19"/>
          <p:cNvSpPr>
            <a:spLocks noGrp="1" noChangeArrowheads="1"/>
          </p:cNvSpPr>
          <p:nvPr>
            <p:ph type="sldNum" sz="quarter" idx="11"/>
          </p:nvPr>
        </p:nvSpPr>
        <p:spPr>
          <a:ln/>
        </p:spPr>
        <p:txBody>
          <a:bodyPr/>
          <a:lstStyle>
            <a:lvl1pPr>
              <a:defRPr/>
            </a:lvl1pPr>
          </a:lstStyle>
          <a:p>
            <a:fld id="{374DE0BC-70AA-0B4B-9485-3B81F9759C6C}" type="slidenum">
              <a:rPr lang="en-US"/>
              <a:pPr/>
              <a:t>‹#›</a:t>
            </a:fld>
            <a:endParaRPr lang="en-US"/>
          </a:p>
        </p:txBody>
      </p:sp>
    </p:spTree>
    <p:extLst>
      <p:ext uri="{BB962C8B-B14F-4D97-AF65-F5344CB8AC3E}">
        <p14:creationId xmlns:p14="http://schemas.microsoft.com/office/powerpoint/2010/main" val="707394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6" name="Rectangle 19"/>
          <p:cNvSpPr>
            <a:spLocks noGrp="1" noChangeArrowheads="1"/>
          </p:cNvSpPr>
          <p:nvPr>
            <p:ph type="sldNum" sz="quarter" idx="11"/>
          </p:nvPr>
        </p:nvSpPr>
        <p:spPr>
          <a:ln/>
        </p:spPr>
        <p:txBody>
          <a:bodyPr/>
          <a:lstStyle>
            <a:lvl1pPr>
              <a:defRPr/>
            </a:lvl1pPr>
          </a:lstStyle>
          <a:p>
            <a:fld id="{EB395174-DD1B-4140-A67F-F8D50D23B5F4}" type="slidenum">
              <a:rPr lang="en-US"/>
              <a:pPr/>
              <a:t>‹#›</a:t>
            </a:fld>
            <a:endParaRPr lang="en-US"/>
          </a:p>
        </p:txBody>
      </p:sp>
    </p:spTree>
    <p:extLst>
      <p:ext uri="{BB962C8B-B14F-4D97-AF65-F5344CB8AC3E}">
        <p14:creationId xmlns:p14="http://schemas.microsoft.com/office/powerpoint/2010/main" val="2428508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41300" y="203200"/>
            <a:ext cx="8699500" cy="6858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228600" y="1079500"/>
            <a:ext cx="8699500" cy="52070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58481" name="Line 17"/>
          <p:cNvSpPr>
            <a:spLocks noChangeShapeType="1"/>
          </p:cNvSpPr>
          <p:nvPr userDrawn="1"/>
        </p:nvSpPr>
        <p:spPr bwMode="auto">
          <a:xfrm>
            <a:off x="247650" y="912813"/>
            <a:ext cx="8686800" cy="0"/>
          </a:xfrm>
          <a:prstGeom prst="line">
            <a:avLst/>
          </a:prstGeom>
          <a:noFill/>
          <a:ln w="76200">
            <a:solidFill>
              <a:schemeClr val="tx1"/>
            </a:solidFill>
            <a:round/>
            <a:headEnd/>
            <a:tailEnd/>
          </a:ln>
          <a:effectLst/>
        </p:spPr>
        <p:txBody>
          <a:bodyPr wrap="none" anchor="ctr"/>
          <a:lstStyle/>
          <a:p>
            <a:pPr>
              <a:defRPr/>
            </a:pPr>
            <a:endParaRPr lang="en-US">
              <a:latin typeface="Arial Narrow" pitchFamily="34" charset="0"/>
              <a:ea typeface="+mn-ea"/>
            </a:endParaRPr>
          </a:p>
        </p:txBody>
      </p:sp>
      <p:sp>
        <p:nvSpPr>
          <p:cNvPr id="958482" name="Rectangle 18"/>
          <p:cNvSpPr>
            <a:spLocks noGrp="1" noChangeArrowheads="1"/>
          </p:cNvSpPr>
          <p:nvPr>
            <p:ph type="ftr" sz="quarter" idx="3"/>
          </p:nvPr>
        </p:nvSpPr>
        <p:spPr bwMode="auto">
          <a:xfrm>
            <a:off x="-76200" y="635635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smtClean="0">
                <a:latin typeface="Arial Narrow" pitchFamily="34" charset="0"/>
                <a:ea typeface="+mn-ea"/>
              </a:defRPr>
            </a:lvl1pPr>
          </a:lstStyle>
          <a:p>
            <a:pPr>
              <a:defRPr/>
            </a:pPr>
            <a:r>
              <a:rPr lang="en-US"/>
              <a:t>(c)  Giovanni De Micheli</a:t>
            </a:r>
          </a:p>
        </p:txBody>
      </p:sp>
      <p:sp>
        <p:nvSpPr>
          <p:cNvPr id="958483" name="Rectangle 19"/>
          <p:cNvSpPr>
            <a:spLocks noGrp="1" noChangeArrowheads="1"/>
          </p:cNvSpPr>
          <p:nvPr>
            <p:ph type="sldNum" sz="quarter" idx="4"/>
          </p:nvPr>
        </p:nvSpPr>
        <p:spPr bwMode="auto">
          <a:xfrm>
            <a:off x="6553200" y="6367463"/>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fld id="{8767B0C0-5B5D-C04A-BAF4-A67FB4B3803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dt="0"/>
  <p:txStyles>
    <p:titleStyle>
      <a:lvl1pPr algn="ctr" rtl="0" eaLnBrk="0" fontAlgn="base" hangingPunct="0">
        <a:lnSpc>
          <a:spcPct val="90000"/>
        </a:lnSpc>
        <a:spcBef>
          <a:spcPct val="0"/>
        </a:spcBef>
        <a:spcAft>
          <a:spcPct val="0"/>
        </a:spcAft>
        <a:defRPr sz="3200" b="1">
          <a:solidFill>
            <a:schemeClr val="hlink"/>
          </a:solidFill>
          <a:latin typeface="+mj-lt"/>
          <a:ea typeface="ＭＳ Ｐゴシック" charset="0"/>
          <a:cs typeface="+mj-cs"/>
        </a:defRPr>
      </a:lvl1pPr>
      <a:lvl2pPr algn="ctr" rtl="0" eaLnBrk="0" fontAlgn="base" hangingPunct="0">
        <a:lnSpc>
          <a:spcPct val="90000"/>
        </a:lnSpc>
        <a:spcBef>
          <a:spcPct val="0"/>
        </a:spcBef>
        <a:spcAft>
          <a:spcPct val="0"/>
        </a:spcAft>
        <a:defRPr sz="3200" b="1">
          <a:solidFill>
            <a:schemeClr val="hlink"/>
          </a:solidFill>
          <a:latin typeface="Arial Narrow" pitchFamily="34" charset="0"/>
          <a:ea typeface="ＭＳ Ｐゴシック" charset="0"/>
        </a:defRPr>
      </a:lvl2pPr>
      <a:lvl3pPr algn="ctr" rtl="0" eaLnBrk="0" fontAlgn="base" hangingPunct="0">
        <a:lnSpc>
          <a:spcPct val="90000"/>
        </a:lnSpc>
        <a:spcBef>
          <a:spcPct val="0"/>
        </a:spcBef>
        <a:spcAft>
          <a:spcPct val="0"/>
        </a:spcAft>
        <a:defRPr sz="3200" b="1">
          <a:solidFill>
            <a:schemeClr val="hlink"/>
          </a:solidFill>
          <a:latin typeface="Arial Narrow" pitchFamily="34" charset="0"/>
          <a:ea typeface="ＭＳ Ｐゴシック" charset="0"/>
        </a:defRPr>
      </a:lvl3pPr>
      <a:lvl4pPr algn="ctr" rtl="0" eaLnBrk="0" fontAlgn="base" hangingPunct="0">
        <a:lnSpc>
          <a:spcPct val="90000"/>
        </a:lnSpc>
        <a:spcBef>
          <a:spcPct val="0"/>
        </a:spcBef>
        <a:spcAft>
          <a:spcPct val="0"/>
        </a:spcAft>
        <a:defRPr sz="3200" b="1">
          <a:solidFill>
            <a:schemeClr val="hlink"/>
          </a:solidFill>
          <a:latin typeface="Arial Narrow" pitchFamily="34" charset="0"/>
          <a:ea typeface="ＭＳ Ｐゴシック" charset="0"/>
        </a:defRPr>
      </a:lvl4pPr>
      <a:lvl5pPr algn="ctr" rtl="0" eaLnBrk="0" fontAlgn="base" hangingPunct="0">
        <a:lnSpc>
          <a:spcPct val="90000"/>
        </a:lnSpc>
        <a:spcBef>
          <a:spcPct val="0"/>
        </a:spcBef>
        <a:spcAft>
          <a:spcPct val="0"/>
        </a:spcAft>
        <a:defRPr sz="3200" b="1">
          <a:solidFill>
            <a:schemeClr val="hlink"/>
          </a:solidFill>
          <a:latin typeface="Arial Narrow" pitchFamily="34" charset="0"/>
          <a:ea typeface="ＭＳ Ｐゴシック" charset="0"/>
        </a:defRPr>
      </a:lvl5pPr>
      <a:lvl6pPr marL="457200" algn="ctr" rtl="0" eaLnBrk="0" fontAlgn="base" hangingPunct="0">
        <a:lnSpc>
          <a:spcPct val="90000"/>
        </a:lnSpc>
        <a:spcBef>
          <a:spcPct val="0"/>
        </a:spcBef>
        <a:spcAft>
          <a:spcPct val="0"/>
        </a:spcAft>
        <a:defRPr sz="3200" b="1">
          <a:solidFill>
            <a:schemeClr val="hlink"/>
          </a:solidFill>
          <a:latin typeface="Arial Narrow" pitchFamily="34" charset="0"/>
        </a:defRPr>
      </a:lvl6pPr>
      <a:lvl7pPr marL="914400" algn="ctr" rtl="0" eaLnBrk="0" fontAlgn="base" hangingPunct="0">
        <a:lnSpc>
          <a:spcPct val="90000"/>
        </a:lnSpc>
        <a:spcBef>
          <a:spcPct val="0"/>
        </a:spcBef>
        <a:spcAft>
          <a:spcPct val="0"/>
        </a:spcAft>
        <a:defRPr sz="3200" b="1">
          <a:solidFill>
            <a:schemeClr val="hlink"/>
          </a:solidFill>
          <a:latin typeface="Arial Narrow" pitchFamily="34" charset="0"/>
        </a:defRPr>
      </a:lvl7pPr>
      <a:lvl8pPr marL="1371600" algn="ctr" rtl="0" eaLnBrk="0" fontAlgn="base" hangingPunct="0">
        <a:lnSpc>
          <a:spcPct val="90000"/>
        </a:lnSpc>
        <a:spcBef>
          <a:spcPct val="0"/>
        </a:spcBef>
        <a:spcAft>
          <a:spcPct val="0"/>
        </a:spcAft>
        <a:defRPr sz="3200" b="1">
          <a:solidFill>
            <a:schemeClr val="hlink"/>
          </a:solidFill>
          <a:latin typeface="Arial Narrow" pitchFamily="34" charset="0"/>
        </a:defRPr>
      </a:lvl8pPr>
      <a:lvl9pPr marL="1828800" algn="ctr" rtl="0" eaLnBrk="0" fontAlgn="base" hangingPunct="0">
        <a:lnSpc>
          <a:spcPct val="90000"/>
        </a:lnSpc>
        <a:spcBef>
          <a:spcPct val="0"/>
        </a:spcBef>
        <a:spcAft>
          <a:spcPct val="0"/>
        </a:spcAft>
        <a:defRPr sz="3200" b="1">
          <a:solidFill>
            <a:schemeClr val="hlink"/>
          </a:solidFill>
          <a:latin typeface="Arial Narrow" pitchFamily="34" charset="0"/>
        </a:defRPr>
      </a:lvl9pPr>
    </p:titleStyle>
    <p:bodyStyle>
      <a:lvl1pPr marL="285750" indent="-285750" algn="l" rtl="0" eaLnBrk="0" fontAlgn="base" hangingPunct="0">
        <a:lnSpc>
          <a:spcPct val="125000"/>
        </a:lnSpc>
        <a:spcBef>
          <a:spcPct val="30000"/>
        </a:spcBef>
        <a:spcAft>
          <a:spcPct val="0"/>
        </a:spcAft>
        <a:buClr>
          <a:srgbClr val="660066"/>
        </a:buClr>
        <a:buSzPct val="85000"/>
        <a:buFont typeface="Monotype Sorts" charset="0"/>
        <a:buChar char="u"/>
        <a:defRPr sz="2800" b="1">
          <a:solidFill>
            <a:schemeClr val="tx1"/>
          </a:solidFill>
          <a:latin typeface="+mn-lt"/>
          <a:ea typeface="ＭＳ Ｐゴシック" charset="0"/>
          <a:cs typeface="+mn-cs"/>
        </a:defRPr>
      </a:lvl1pPr>
      <a:lvl2pPr marL="628650" indent="-228600" algn="l" rtl="0" eaLnBrk="0" fontAlgn="base" hangingPunct="0">
        <a:lnSpc>
          <a:spcPct val="110000"/>
        </a:lnSpc>
        <a:spcBef>
          <a:spcPct val="30000"/>
        </a:spcBef>
        <a:spcAft>
          <a:spcPct val="0"/>
        </a:spcAft>
        <a:buClr>
          <a:schemeClr val="hlink"/>
        </a:buClr>
        <a:buSzPct val="75000"/>
        <a:buFont typeface="Monotype Sorts" charset="0"/>
        <a:buChar char="s"/>
        <a:defRPr sz="2400" b="1">
          <a:solidFill>
            <a:schemeClr val="tx1"/>
          </a:solidFill>
          <a:latin typeface="+mn-lt"/>
          <a:ea typeface="ＭＳ Ｐゴシック" charset="0"/>
        </a:defRPr>
      </a:lvl2pPr>
      <a:lvl3pPr marL="971550" indent="-228600" algn="l" rtl="0" eaLnBrk="0" fontAlgn="base" hangingPunct="0">
        <a:lnSpc>
          <a:spcPct val="90000"/>
        </a:lnSpc>
        <a:spcBef>
          <a:spcPct val="30000"/>
        </a:spcBef>
        <a:spcAft>
          <a:spcPct val="0"/>
        </a:spcAft>
        <a:buClr>
          <a:schemeClr val="tx1"/>
        </a:buClr>
        <a:buSzPct val="75000"/>
        <a:buFont typeface="Monotype Sorts" charset="0"/>
        <a:buChar char="t"/>
        <a:defRPr sz="2000" b="1">
          <a:solidFill>
            <a:schemeClr val="tx1"/>
          </a:solidFill>
          <a:latin typeface="+mn-lt"/>
          <a:ea typeface="ＭＳ Ｐゴシック" charset="0"/>
        </a:defRPr>
      </a:lvl3pPr>
      <a:lvl4pPr marL="1600200" indent="-228600" algn="l" rtl="0" eaLnBrk="0" fontAlgn="base" hangingPunct="0">
        <a:spcBef>
          <a:spcPct val="20000"/>
        </a:spcBef>
        <a:spcAft>
          <a:spcPct val="0"/>
        </a:spcAft>
        <a:buClr>
          <a:srgbClr val="FF3300"/>
        </a:buClr>
        <a:buSzPct val="50000"/>
        <a:buFont typeface="Monotype Sorts" charset="0"/>
        <a:buChar char="u"/>
        <a:defRPr>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514600" indent="-228600" algn="l" rtl="0" eaLnBrk="0" fontAlgn="base" hangingPunct="0">
        <a:spcBef>
          <a:spcPct val="20000"/>
        </a:spcBef>
        <a:spcAft>
          <a:spcPct val="0"/>
        </a:spcAft>
        <a:buChar char="•"/>
        <a:defRPr sz="1600">
          <a:solidFill>
            <a:schemeClr val="tx1"/>
          </a:solidFill>
          <a:latin typeface="+mn-lt"/>
        </a:defRPr>
      </a:lvl6pPr>
      <a:lvl7pPr marL="2971800" indent="-228600" algn="l" rtl="0" eaLnBrk="0" fontAlgn="base" hangingPunct="0">
        <a:spcBef>
          <a:spcPct val="20000"/>
        </a:spcBef>
        <a:spcAft>
          <a:spcPct val="0"/>
        </a:spcAft>
        <a:buChar char="•"/>
        <a:defRPr sz="1600">
          <a:solidFill>
            <a:schemeClr val="tx1"/>
          </a:solidFill>
          <a:latin typeface="+mn-lt"/>
        </a:defRPr>
      </a:lvl7pPr>
      <a:lvl8pPr marL="3429000" indent="-228600" algn="l" rtl="0" eaLnBrk="0" fontAlgn="base" hangingPunct="0">
        <a:spcBef>
          <a:spcPct val="20000"/>
        </a:spcBef>
        <a:spcAft>
          <a:spcPct val="0"/>
        </a:spcAft>
        <a:buChar char="•"/>
        <a:defRPr sz="1600">
          <a:solidFill>
            <a:schemeClr val="tx1"/>
          </a:solidFill>
          <a:latin typeface="+mn-lt"/>
        </a:defRPr>
      </a:lvl8pPr>
      <a:lvl9pPr marL="388620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g"/><Relationship Id="rId5" Type="http://schemas.microsoft.com/office/2007/relationships/hdphoto" Target="../media/hdphoto1.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3058" name="Rectangle 2"/>
          <p:cNvSpPr>
            <a:spLocks noGrp="1" noChangeArrowheads="1"/>
          </p:cNvSpPr>
          <p:nvPr>
            <p:ph type="ctrTitle"/>
          </p:nvPr>
        </p:nvSpPr>
        <p:spPr>
          <a:xfrm>
            <a:off x="179388" y="908050"/>
            <a:ext cx="8915400" cy="1474788"/>
          </a:xfrm>
        </p:spPr>
        <p:txBody>
          <a:bodyPr/>
          <a:lstStyle/>
          <a:p>
            <a:pPr>
              <a:lnSpc>
                <a:spcPct val="110000"/>
              </a:lnSpc>
            </a:pPr>
            <a:r>
              <a:rPr lang="en-US" sz="3600" i="1">
                <a:solidFill>
                  <a:schemeClr val="accent2"/>
                </a:solidFill>
                <a:effectLst>
                  <a:outerShdw blurRad="38100" dist="38100" dir="2700000" algn="tl">
                    <a:srgbClr val="DDDDDD"/>
                  </a:outerShdw>
                </a:effectLst>
                <a:latin typeface="Arial Narrow" charset="0"/>
              </a:rPr>
              <a:t>Architectural-Level Synthesis</a:t>
            </a:r>
          </a:p>
        </p:txBody>
      </p:sp>
      <p:sp>
        <p:nvSpPr>
          <p:cNvPr id="1453059" name="Rectangle 3"/>
          <p:cNvSpPr>
            <a:spLocks noChangeArrowheads="1"/>
          </p:cNvSpPr>
          <p:nvPr/>
        </p:nvSpPr>
        <p:spPr bwMode="auto">
          <a:xfrm>
            <a:off x="1066800" y="304800"/>
            <a:ext cx="7086600" cy="2971800"/>
          </a:xfrm>
          <a:prstGeom prst="rect">
            <a:avLst/>
          </a:prstGeom>
          <a:noFill/>
          <a:ln w="9525">
            <a:noFill/>
            <a:miter lim="800000"/>
            <a:headEnd/>
            <a:tailEnd/>
          </a:ln>
          <a:effectLst/>
        </p:spPr>
        <p:txBody>
          <a:bodyPr/>
          <a:lstStyle/>
          <a:p>
            <a:pPr>
              <a:lnSpc>
                <a:spcPct val="0"/>
              </a:lnSpc>
              <a:spcBef>
                <a:spcPct val="30000"/>
              </a:spcBef>
              <a:buClr>
                <a:srgbClr val="660066"/>
              </a:buClr>
              <a:buSzPct val="85000"/>
              <a:buFont typeface="Monotype Sorts" charset="0"/>
              <a:buNone/>
            </a:pPr>
            <a:r>
              <a:rPr lang="it-IT" sz="1600">
                <a:solidFill>
                  <a:schemeClr val="bg1"/>
                </a:solidFill>
                <a:effectLst>
                  <a:outerShdw blurRad="38100" dist="38100" dir="2700000" algn="tl">
                    <a:srgbClr val="DDDDDD"/>
                  </a:outerShdw>
                </a:effectLst>
              </a:rPr>
              <a:t> </a:t>
            </a:r>
          </a:p>
        </p:txBody>
      </p:sp>
      <p:sp>
        <p:nvSpPr>
          <p:cNvPr id="3076" name="Rectangle 4"/>
          <p:cNvSpPr>
            <a:spLocks noGrp="1" noChangeArrowheads="1"/>
          </p:cNvSpPr>
          <p:nvPr/>
        </p:nvSpPr>
        <p:spPr bwMode="auto">
          <a:xfrm>
            <a:off x="498475" y="2859088"/>
            <a:ext cx="7924800" cy="175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r>
              <a:rPr lang="en-US" sz="3600" dirty="0">
                <a:cs typeface="ＭＳ Ｐゴシック" charset="0"/>
              </a:rPr>
              <a:t>Giovanni De </a:t>
            </a:r>
            <a:r>
              <a:rPr lang="en-US" sz="3600" dirty="0" err="1">
                <a:cs typeface="ＭＳ Ｐゴシック" charset="0"/>
              </a:rPr>
              <a:t>Micheli</a:t>
            </a:r>
            <a:endParaRPr lang="en-US" sz="3600" dirty="0">
              <a:cs typeface="ＭＳ Ｐゴシック" charset="0"/>
            </a:endParaRPr>
          </a:p>
          <a:p>
            <a:r>
              <a:rPr lang="en-US" sz="3200" i="1" dirty="0">
                <a:cs typeface="ＭＳ Ｐゴシック" charset="0"/>
              </a:rPr>
              <a:t>Integrated Systems Laboratory</a:t>
            </a:r>
          </a:p>
          <a:p>
            <a:endParaRPr lang="en-US" sz="3200" i="1" dirty="0">
              <a:cs typeface="ＭＳ Ｐゴシック" charset="0"/>
            </a:endParaRPr>
          </a:p>
        </p:txBody>
      </p:sp>
      <p:sp>
        <p:nvSpPr>
          <p:cNvPr id="3077" name="Text Box 5"/>
          <p:cNvSpPr txBox="1">
            <a:spLocks noChangeArrowheads="1"/>
          </p:cNvSpPr>
          <p:nvPr/>
        </p:nvSpPr>
        <p:spPr bwMode="auto">
          <a:xfrm>
            <a:off x="698500" y="5980113"/>
            <a:ext cx="7891463" cy="549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t>This presentation can be used for non-commercial purposes as long as this note and the copyright footers are not removed</a:t>
            </a:r>
          </a:p>
          <a:p>
            <a:pPr>
              <a:spcBef>
                <a:spcPct val="50000"/>
              </a:spcBef>
            </a:pPr>
            <a:r>
              <a:rPr lang="en-US" sz="1200"/>
              <a:t>© Giovanni De Micheli – All rights reserved</a:t>
            </a:r>
          </a:p>
        </p:txBody>
      </p:sp>
      <p:sp>
        <p:nvSpPr>
          <p:cNvPr id="3080" name="Line 8"/>
          <p:cNvSpPr>
            <a:spLocks noChangeShapeType="1"/>
          </p:cNvSpPr>
          <p:nvPr/>
        </p:nvSpPr>
        <p:spPr bwMode="auto">
          <a:xfrm>
            <a:off x="1020763" y="5745163"/>
            <a:ext cx="7278687" cy="793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pic>
        <p:nvPicPr>
          <p:cNvPr id="3081" name="Picture 9" descr="mcgraw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1625" y="4592638"/>
            <a:ext cx="598488" cy="962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 name="Picture 4" descr="isultati immagini per epfl lsi logo">
            <a:extLst>
              <a:ext uri="{FF2B5EF4-FFF2-40B4-BE49-F238E27FC236}">
                <a16:creationId xmlns:a16="http://schemas.microsoft.com/office/drawing/2014/main" id="{6DCC923B-F7C0-C642-BD4C-C014941F22A3}"/>
              </a:ext>
            </a:extLst>
          </p:cNvPr>
          <p:cNvPicPr>
            <a:picLocks noChangeAspect="1" noChangeArrowheads="1"/>
          </p:cNvPicPr>
          <p:nvPr/>
        </p:nvPicPr>
        <p:blipFill>
          <a:blip r:embed="rId4">
            <a:extLst>
              <a:ext uri="{BEBA8EAE-BF5A-486C-A8C5-ECC9F3942E4B}">
                <a14:imgProps xmlns:a14="http://schemas.microsoft.com/office/drawing/2010/main">
                  <a14:imgLayer r:embed="rId5">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121919" y="4890524"/>
            <a:ext cx="1183131" cy="65072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a:extLst>
              <a:ext uri="{FF2B5EF4-FFF2-40B4-BE49-F238E27FC236}">
                <a16:creationId xmlns:a16="http://schemas.microsoft.com/office/drawing/2014/main" id="{39643394-2F32-2143-BC69-D62FB86598A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683563" y="4857609"/>
            <a:ext cx="1539590" cy="86602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12291"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D84CC914-8657-2A4F-828C-AE3154CAEC1C}" type="slidenum">
              <a:rPr lang="en-US" sz="1400" b="0"/>
              <a:pPr/>
              <a:t>10</a:t>
            </a:fld>
            <a:endParaRPr lang="en-US" sz="1400" b="0"/>
          </a:p>
        </p:txBody>
      </p:sp>
      <p:sp>
        <p:nvSpPr>
          <p:cNvPr id="12292" name="Rectangle 2"/>
          <p:cNvSpPr>
            <a:spLocks noGrp="1" noChangeArrowheads="1"/>
          </p:cNvSpPr>
          <p:nvPr>
            <p:ph type="title"/>
          </p:nvPr>
        </p:nvSpPr>
        <p:spPr/>
        <p:txBody>
          <a:bodyPr/>
          <a:lstStyle/>
          <a:p>
            <a:r>
              <a:rPr lang="en-US">
                <a:latin typeface="Arial Narrow" charset="0"/>
              </a:rPr>
              <a:t>Compilation and behavioral optimization</a:t>
            </a:r>
          </a:p>
        </p:txBody>
      </p:sp>
      <p:sp>
        <p:nvSpPr>
          <p:cNvPr id="1366019" name="Rectangle 3"/>
          <p:cNvSpPr>
            <a:spLocks noGrp="1" noChangeArrowheads="1"/>
          </p:cNvSpPr>
          <p:nvPr>
            <p:ph type="body" idx="1"/>
          </p:nvPr>
        </p:nvSpPr>
        <p:spPr>
          <a:xfrm>
            <a:off x="381000" y="1243013"/>
            <a:ext cx="8134350" cy="4789487"/>
          </a:xfrm>
        </p:spPr>
        <p:txBody>
          <a:bodyPr/>
          <a:lstStyle/>
          <a:p>
            <a:pPr marL="342900" indent="-342900"/>
            <a:r>
              <a:rPr lang="en-US">
                <a:latin typeface="Arial Narrow" charset="0"/>
              </a:rPr>
              <a:t>Software compilation:</a:t>
            </a:r>
          </a:p>
          <a:p>
            <a:pPr marL="742950" lvl="1" indent="-285750"/>
            <a:r>
              <a:rPr lang="en-US">
                <a:latin typeface="Arial Narrow" charset="0"/>
              </a:rPr>
              <a:t>Compile program into intermediate form</a:t>
            </a:r>
          </a:p>
          <a:p>
            <a:pPr marL="742950" lvl="1" indent="-285750"/>
            <a:r>
              <a:rPr lang="en-US">
                <a:latin typeface="Arial Narrow" charset="0"/>
              </a:rPr>
              <a:t>Optimize intermediate form</a:t>
            </a:r>
          </a:p>
          <a:p>
            <a:pPr marL="742950" lvl="1" indent="-285750"/>
            <a:r>
              <a:rPr lang="en-US">
                <a:latin typeface="Arial Narrow" charset="0"/>
              </a:rPr>
              <a:t>Generate target code for an architecture</a:t>
            </a:r>
          </a:p>
          <a:p>
            <a:pPr marL="342900" indent="-342900"/>
            <a:r>
              <a:rPr lang="en-US">
                <a:latin typeface="Arial Narrow" charset="0"/>
              </a:rPr>
              <a:t>Hardware compilation:</a:t>
            </a:r>
          </a:p>
          <a:p>
            <a:pPr marL="742950" lvl="1" indent="-285750"/>
            <a:r>
              <a:rPr lang="en-US">
                <a:latin typeface="Arial Narrow" charset="0"/>
              </a:rPr>
              <a:t>Compile HDL model into sequencing graph</a:t>
            </a:r>
          </a:p>
          <a:p>
            <a:pPr marL="742950" lvl="1" indent="-285750"/>
            <a:r>
              <a:rPr lang="en-US">
                <a:latin typeface="Arial Narrow" charset="0"/>
              </a:rPr>
              <a:t>Optimize sequencing graph</a:t>
            </a:r>
          </a:p>
          <a:p>
            <a:pPr marL="742950" lvl="1" indent="-285750"/>
            <a:r>
              <a:rPr lang="en-US">
                <a:latin typeface="Arial Narrow" charset="0"/>
              </a:rPr>
              <a:t>Generate gate-level interconnection for a cell library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66019">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66019">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66019">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6601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13315"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3476B222-D8B8-E842-8A4C-75F75EE9202F}" type="slidenum">
              <a:rPr lang="en-US" sz="1400" b="0"/>
              <a:pPr/>
              <a:t>11</a:t>
            </a:fld>
            <a:endParaRPr lang="en-US" sz="1400" b="0"/>
          </a:p>
        </p:txBody>
      </p:sp>
      <p:sp>
        <p:nvSpPr>
          <p:cNvPr id="13316" name="Rectangle 2"/>
          <p:cNvSpPr>
            <a:spLocks noGrp="1" noChangeArrowheads="1"/>
          </p:cNvSpPr>
          <p:nvPr>
            <p:ph type="title"/>
          </p:nvPr>
        </p:nvSpPr>
        <p:spPr>
          <a:xfrm>
            <a:off x="696913" y="171450"/>
            <a:ext cx="7772400" cy="927100"/>
          </a:xfrm>
        </p:spPr>
        <p:txBody>
          <a:bodyPr/>
          <a:lstStyle/>
          <a:p>
            <a:r>
              <a:rPr lang="en-US">
                <a:latin typeface="Arial Narrow" charset="0"/>
              </a:rPr>
              <a:t>Hardware and software compilation</a:t>
            </a:r>
            <a:endParaRPr lang="en-US" sz="2500">
              <a:latin typeface="Arial Narrow" charset="0"/>
            </a:endParaRPr>
          </a:p>
        </p:txBody>
      </p:sp>
      <p:grpSp>
        <p:nvGrpSpPr>
          <p:cNvPr id="13317" name="Group 3"/>
          <p:cNvGrpSpPr>
            <a:grpSpLocks/>
          </p:cNvGrpSpPr>
          <p:nvPr/>
        </p:nvGrpSpPr>
        <p:grpSpPr bwMode="auto">
          <a:xfrm>
            <a:off x="900113" y="1700213"/>
            <a:ext cx="7127875" cy="1296987"/>
            <a:chOff x="567" y="1071"/>
            <a:chExt cx="4490" cy="817"/>
          </a:xfrm>
        </p:grpSpPr>
        <p:sp>
          <p:nvSpPr>
            <p:cNvPr id="13341" name="Rectangle 4"/>
            <p:cNvSpPr>
              <a:spLocks noChangeArrowheads="1"/>
            </p:cNvSpPr>
            <p:nvPr/>
          </p:nvSpPr>
          <p:spPr bwMode="auto">
            <a:xfrm>
              <a:off x="748" y="1253"/>
              <a:ext cx="1043" cy="635"/>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342" name="Rectangle 5"/>
            <p:cNvSpPr>
              <a:spLocks noChangeArrowheads="1"/>
            </p:cNvSpPr>
            <p:nvPr/>
          </p:nvSpPr>
          <p:spPr bwMode="auto">
            <a:xfrm>
              <a:off x="2290" y="1253"/>
              <a:ext cx="1043" cy="635"/>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343" name="Rectangle 6"/>
            <p:cNvSpPr>
              <a:spLocks noChangeArrowheads="1"/>
            </p:cNvSpPr>
            <p:nvPr/>
          </p:nvSpPr>
          <p:spPr bwMode="auto">
            <a:xfrm>
              <a:off x="3833" y="1253"/>
              <a:ext cx="1043" cy="635"/>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344" name="Line 7"/>
            <p:cNvSpPr>
              <a:spLocks noChangeShapeType="1"/>
            </p:cNvSpPr>
            <p:nvPr/>
          </p:nvSpPr>
          <p:spPr bwMode="auto">
            <a:xfrm>
              <a:off x="1791" y="1525"/>
              <a:ext cx="499"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3345" name="Line 8"/>
            <p:cNvSpPr>
              <a:spLocks noChangeShapeType="1"/>
            </p:cNvSpPr>
            <p:nvPr/>
          </p:nvSpPr>
          <p:spPr bwMode="auto">
            <a:xfrm>
              <a:off x="3334" y="1525"/>
              <a:ext cx="499"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3346" name="Line 9"/>
            <p:cNvSpPr>
              <a:spLocks noChangeShapeType="1"/>
            </p:cNvSpPr>
            <p:nvPr/>
          </p:nvSpPr>
          <p:spPr bwMode="auto">
            <a:xfrm>
              <a:off x="567" y="1525"/>
              <a:ext cx="181"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3347" name="Line 10"/>
            <p:cNvSpPr>
              <a:spLocks noChangeShapeType="1"/>
            </p:cNvSpPr>
            <p:nvPr/>
          </p:nvSpPr>
          <p:spPr bwMode="auto">
            <a:xfrm>
              <a:off x="4876" y="1525"/>
              <a:ext cx="181"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3348" name="Rectangle 11"/>
            <p:cNvSpPr>
              <a:spLocks noChangeArrowheads="1"/>
            </p:cNvSpPr>
            <p:nvPr/>
          </p:nvSpPr>
          <p:spPr bwMode="auto">
            <a:xfrm>
              <a:off x="839" y="1389"/>
              <a:ext cx="317" cy="363"/>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349" name="Rectangle 12"/>
            <p:cNvSpPr>
              <a:spLocks noChangeArrowheads="1"/>
            </p:cNvSpPr>
            <p:nvPr/>
          </p:nvSpPr>
          <p:spPr bwMode="auto">
            <a:xfrm>
              <a:off x="1383" y="1389"/>
              <a:ext cx="317" cy="363"/>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350" name="Line 13"/>
            <p:cNvSpPr>
              <a:spLocks noChangeShapeType="1"/>
            </p:cNvSpPr>
            <p:nvPr/>
          </p:nvSpPr>
          <p:spPr bwMode="auto">
            <a:xfrm>
              <a:off x="1156" y="1525"/>
              <a:ext cx="227"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3351" name="Text Box 14"/>
            <p:cNvSpPr txBox="1">
              <a:spLocks noChangeArrowheads="1"/>
            </p:cNvSpPr>
            <p:nvPr/>
          </p:nvSpPr>
          <p:spPr bwMode="auto">
            <a:xfrm>
              <a:off x="703" y="1480"/>
              <a:ext cx="545"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lex</a:t>
              </a:r>
            </a:p>
          </p:txBody>
        </p:sp>
        <p:sp>
          <p:nvSpPr>
            <p:cNvPr id="13352" name="Text Box 15"/>
            <p:cNvSpPr txBox="1">
              <a:spLocks noChangeArrowheads="1"/>
            </p:cNvSpPr>
            <p:nvPr/>
          </p:nvSpPr>
          <p:spPr bwMode="auto">
            <a:xfrm>
              <a:off x="1292" y="1480"/>
              <a:ext cx="545"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parse</a:t>
              </a:r>
            </a:p>
          </p:txBody>
        </p:sp>
        <p:sp>
          <p:nvSpPr>
            <p:cNvPr id="13353" name="Text Box 16"/>
            <p:cNvSpPr txBox="1">
              <a:spLocks noChangeArrowheads="1"/>
            </p:cNvSpPr>
            <p:nvPr/>
          </p:nvSpPr>
          <p:spPr bwMode="auto">
            <a:xfrm>
              <a:off x="2426" y="1480"/>
              <a:ext cx="772"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optimization</a:t>
              </a:r>
            </a:p>
          </p:txBody>
        </p:sp>
        <p:sp>
          <p:nvSpPr>
            <p:cNvPr id="13354" name="Text Box 17"/>
            <p:cNvSpPr txBox="1">
              <a:spLocks noChangeArrowheads="1"/>
            </p:cNvSpPr>
            <p:nvPr/>
          </p:nvSpPr>
          <p:spPr bwMode="auto">
            <a:xfrm>
              <a:off x="4014" y="1480"/>
              <a:ext cx="681"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codegen</a:t>
              </a:r>
            </a:p>
          </p:txBody>
        </p:sp>
        <p:sp>
          <p:nvSpPr>
            <p:cNvPr id="13355" name="Text Box 18"/>
            <p:cNvSpPr txBox="1">
              <a:spLocks noChangeArrowheads="1"/>
            </p:cNvSpPr>
            <p:nvPr/>
          </p:nvSpPr>
          <p:spPr bwMode="auto">
            <a:xfrm>
              <a:off x="930" y="1071"/>
              <a:ext cx="681"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front-end</a:t>
              </a:r>
            </a:p>
          </p:txBody>
        </p:sp>
        <p:sp>
          <p:nvSpPr>
            <p:cNvPr id="13356" name="Text Box 19"/>
            <p:cNvSpPr txBox="1">
              <a:spLocks noChangeArrowheads="1"/>
            </p:cNvSpPr>
            <p:nvPr/>
          </p:nvSpPr>
          <p:spPr bwMode="auto">
            <a:xfrm>
              <a:off x="2245" y="1071"/>
              <a:ext cx="1134"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Intermediate form</a:t>
              </a:r>
            </a:p>
          </p:txBody>
        </p:sp>
        <p:sp>
          <p:nvSpPr>
            <p:cNvPr id="13357" name="Text Box 20"/>
            <p:cNvSpPr txBox="1">
              <a:spLocks noChangeArrowheads="1"/>
            </p:cNvSpPr>
            <p:nvPr/>
          </p:nvSpPr>
          <p:spPr bwMode="auto">
            <a:xfrm>
              <a:off x="3787" y="1071"/>
              <a:ext cx="1134"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back-end</a:t>
              </a:r>
            </a:p>
          </p:txBody>
        </p:sp>
      </p:grpSp>
      <p:grpSp>
        <p:nvGrpSpPr>
          <p:cNvPr id="13318" name="Group 21"/>
          <p:cNvGrpSpPr>
            <a:grpSpLocks/>
          </p:cNvGrpSpPr>
          <p:nvPr/>
        </p:nvGrpSpPr>
        <p:grpSpPr bwMode="auto">
          <a:xfrm>
            <a:off x="900113" y="3860800"/>
            <a:ext cx="7127875" cy="1296988"/>
            <a:chOff x="567" y="2432"/>
            <a:chExt cx="4490" cy="817"/>
          </a:xfrm>
        </p:grpSpPr>
        <p:sp>
          <p:nvSpPr>
            <p:cNvPr id="13319" name="Rectangle 22"/>
            <p:cNvSpPr>
              <a:spLocks noChangeArrowheads="1"/>
            </p:cNvSpPr>
            <p:nvPr/>
          </p:nvSpPr>
          <p:spPr bwMode="auto">
            <a:xfrm>
              <a:off x="748" y="2614"/>
              <a:ext cx="1043" cy="635"/>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320" name="Rectangle 23"/>
            <p:cNvSpPr>
              <a:spLocks noChangeArrowheads="1"/>
            </p:cNvSpPr>
            <p:nvPr/>
          </p:nvSpPr>
          <p:spPr bwMode="auto">
            <a:xfrm>
              <a:off x="2290" y="2614"/>
              <a:ext cx="1043" cy="635"/>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321" name="Rectangle 24"/>
            <p:cNvSpPr>
              <a:spLocks noChangeArrowheads="1"/>
            </p:cNvSpPr>
            <p:nvPr/>
          </p:nvSpPr>
          <p:spPr bwMode="auto">
            <a:xfrm>
              <a:off x="3833" y="2614"/>
              <a:ext cx="1043" cy="635"/>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322" name="Line 25"/>
            <p:cNvSpPr>
              <a:spLocks noChangeShapeType="1"/>
            </p:cNvSpPr>
            <p:nvPr/>
          </p:nvSpPr>
          <p:spPr bwMode="auto">
            <a:xfrm>
              <a:off x="1791" y="2886"/>
              <a:ext cx="499"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3323" name="Line 26"/>
            <p:cNvSpPr>
              <a:spLocks noChangeShapeType="1"/>
            </p:cNvSpPr>
            <p:nvPr/>
          </p:nvSpPr>
          <p:spPr bwMode="auto">
            <a:xfrm>
              <a:off x="3334" y="2886"/>
              <a:ext cx="499"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3324" name="Line 27"/>
            <p:cNvSpPr>
              <a:spLocks noChangeShapeType="1"/>
            </p:cNvSpPr>
            <p:nvPr/>
          </p:nvSpPr>
          <p:spPr bwMode="auto">
            <a:xfrm>
              <a:off x="567" y="2886"/>
              <a:ext cx="181"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3325" name="Line 28"/>
            <p:cNvSpPr>
              <a:spLocks noChangeShapeType="1"/>
            </p:cNvSpPr>
            <p:nvPr/>
          </p:nvSpPr>
          <p:spPr bwMode="auto">
            <a:xfrm>
              <a:off x="4876" y="2886"/>
              <a:ext cx="181"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3326" name="Rectangle 29"/>
            <p:cNvSpPr>
              <a:spLocks noChangeArrowheads="1"/>
            </p:cNvSpPr>
            <p:nvPr/>
          </p:nvSpPr>
          <p:spPr bwMode="auto">
            <a:xfrm>
              <a:off x="839" y="2750"/>
              <a:ext cx="317" cy="363"/>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327" name="Rectangle 30"/>
            <p:cNvSpPr>
              <a:spLocks noChangeArrowheads="1"/>
            </p:cNvSpPr>
            <p:nvPr/>
          </p:nvSpPr>
          <p:spPr bwMode="auto">
            <a:xfrm>
              <a:off x="1383" y="2750"/>
              <a:ext cx="317" cy="363"/>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328" name="Line 31"/>
            <p:cNvSpPr>
              <a:spLocks noChangeShapeType="1"/>
            </p:cNvSpPr>
            <p:nvPr/>
          </p:nvSpPr>
          <p:spPr bwMode="auto">
            <a:xfrm>
              <a:off x="1156" y="2886"/>
              <a:ext cx="227"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3329" name="Text Box 32"/>
            <p:cNvSpPr txBox="1">
              <a:spLocks noChangeArrowheads="1"/>
            </p:cNvSpPr>
            <p:nvPr/>
          </p:nvSpPr>
          <p:spPr bwMode="auto">
            <a:xfrm>
              <a:off x="703" y="2841"/>
              <a:ext cx="545"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lex</a:t>
              </a:r>
            </a:p>
          </p:txBody>
        </p:sp>
        <p:sp>
          <p:nvSpPr>
            <p:cNvPr id="13330" name="Text Box 33"/>
            <p:cNvSpPr txBox="1">
              <a:spLocks noChangeArrowheads="1"/>
            </p:cNvSpPr>
            <p:nvPr/>
          </p:nvSpPr>
          <p:spPr bwMode="auto">
            <a:xfrm>
              <a:off x="1292" y="2841"/>
              <a:ext cx="545"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parse</a:t>
              </a:r>
            </a:p>
          </p:txBody>
        </p:sp>
        <p:sp>
          <p:nvSpPr>
            <p:cNvPr id="13331" name="Text Box 34"/>
            <p:cNvSpPr txBox="1">
              <a:spLocks noChangeArrowheads="1"/>
            </p:cNvSpPr>
            <p:nvPr/>
          </p:nvSpPr>
          <p:spPr bwMode="auto">
            <a:xfrm>
              <a:off x="2426" y="2779"/>
              <a:ext cx="772"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behavioral optimization</a:t>
              </a:r>
            </a:p>
          </p:txBody>
        </p:sp>
        <p:sp>
          <p:nvSpPr>
            <p:cNvPr id="13332" name="Text Box 35"/>
            <p:cNvSpPr txBox="1">
              <a:spLocks noChangeArrowheads="1"/>
            </p:cNvSpPr>
            <p:nvPr/>
          </p:nvSpPr>
          <p:spPr bwMode="auto">
            <a:xfrm>
              <a:off x="930" y="2432"/>
              <a:ext cx="681"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front-end</a:t>
              </a:r>
            </a:p>
          </p:txBody>
        </p:sp>
        <p:sp>
          <p:nvSpPr>
            <p:cNvPr id="13333" name="Text Box 36"/>
            <p:cNvSpPr txBox="1">
              <a:spLocks noChangeArrowheads="1"/>
            </p:cNvSpPr>
            <p:nvPr/>
          </p:nvSpPr>
          <p:spPr bwMode="auto">
            <a:xfrm>
              <a:off x="2245" y="2432"/>
              <a:ext cx="1134"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Intermediate form</a:t>
              </a:r>
            </a:p>
          </p:txBody>
        </p:sp>
        <p:sp>
          <p:nvSpPr>
            <p:cNvPr id="13334" name="Text Box 37"/>
            <p:cNvSpPr txBox="1">
              <a:spLocks noChangeArrowheads="1"/>
            </p:cNvSpPr>
            <p:nvPr/>
          </p:nvSpPr>
          <p:spPr bwMode="auto">
            <a:xfrm>
              <a:off x="3787" y="2432"/>
              <a:ext cx="1134"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back-end</a:t>
              </a:r>
            </a:p>
          </p:txBody>
        </p:sp>
        <p:sp>
          <p:nvSpPr>
            <p:cNvPr id="13335" name="Rectangle 38"/>
            <p:cNvSpPr>
              <a:spLocks noChangeArrowheads="1"/>
            </p:cNvSpPr>
            <p:nvPr/>
          </p:nvSpPr>
          <p:spPr bwMode="auto">
            <a:xfrm>
              <a:off x="3923" y="2704"/>
              <a:ext cx="544" cy="227"/>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3336" name="Rectangle 39"/>
            <p:cNvSpPr>
              <a:spLocks noChangeArrowheads="1"/>
            </p:cNvSpPr>
            <p:nvPr/>
          </p:nvSpPr>
          <p:spPr bwMode="auto">
            <a:xfrm>
              <a:off x="4014" y="2840"/>
              <a:ext cx="544" cy="227"/>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3337" name="Rectangle 40"/>
            <p:cNvSpPr>
              <a:spLocks noChangeArrowheads="1"/>
            </p:cNvSpPr>
            <p:nvPr/>
          </p:nvSpPr>
          <p:spPr bwMode="auto">
            <a:xfrm>
              <a:off x="4150" y="2976"/>
              <a:ext cx="544" cy="227"/>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3338" name="Text Box 41"/>
            <p:cNvSpPr txBox="1">
              <a:spLocks noChangeArrowheads="1"/>
            </p:cNvSpPr>
            <p:nvPr/>
          </p:nvSpPr>
          <p:spPr bwMode="auto">
            <a:xfrm>
              <a:off x="3606" y="2659"/>
              <a:ext cx="1134"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a-synthesis</a:t>
              </a:r>
            </a:p>
          </p:txBody>
        </p:sp>
        <p:sp>
          <p:nvSpPr>
            <p:cNvPr id="13339" name="Text Box 42"/>
            <p:cNvSpPr txBox="1">
              <a:spLocks noChangeArrowheads="1"/>
            </p:cNvSpPr>
            <p:nvPr/>
          </p:nvSpPr>
          <p:spPr bwMode="auto">
            <a:xfrm>
              <a:off x="3742" y="2795"/>
              <a:ext cx="1134"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l-synthesis</a:t>
              </a:r>
            </a:p>
          </p:txBody>
        </p:sp>
        <p:sp>
          <p:nvSpPr>
            <p:cNvPr id="13340" name="Text Box 43"/>
            <p:cNvSpPr txBox="1">
              <a:spLocks noChangeArrowheads="1"/>
            </p:cNvSpPr>
            <p:nvPr/>
          </p:nvSpPr>
          <p:spPr bwMode="auto">
            <a:xfrm>
              <a:off x="3878" y="2931"/>
              <a:ext cx="1134"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l-binding</a:t>
              </a: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  Giovanni De Micheli</a:t>
            </a:r>
          </a:p>
        </p:txBody>
      </p:sp>
      <p:sp>
        <p:nvSpPr>
          <p:cNvPr id="5" name="Slide Number Placeholder 4"/>
          <p:cNvSpPr>
            <a:spLocks noGrp="1"/>
          </p:cNvSpPr>
          <p:nvPr>
            <p:ph type="sldNum" sz="quarter" idx="11"/>
          </p:nvPr>
        </p:nvSpPr>
        <p:spPr/>
        <p:txBody>
          <a:bodyPr/>
          <a:lstStyle/>
          <a:p>
            <a:pPr>
              <a:defRPr/>
            </a:pPr>
            <a:fld id="{CADA3A2E-20A5-C041-953F-E6B6C1364470}" type="slidenum">
              <a:rPr lang="en-US"/>
              <a:pPr>
                <a:defRPr/>
              </a:pPr>
              <a:t>12</a:t>
            </a:fld>
            <a:endParaRPr lang="en-US"/>
          </a:p>
        </p:txBody>
      </p:sp>
      <p:sp>
        <p:nvSpPr>
          <p:cNvPr id="1368066" name="Rectangle 2"/>
          <p:cNvSpPr>
            <a:spLocks noGrp="1" noChangeArrowheads="1"/>
          </p:cNvSpPr>
          <p:nvPr>
            <p:ph type="title"/>
          </p:nvPr>
        </p:nvSpPr>
        <p:spPr/>
        <p:txBody>
          <a:bodyPr/>
          <a:lstStyle/>
          <a:p>
            <a:pPr>
              <a:defRPr/>
            </a:pPr>
            <a:r>
              <a:rPr lang="en-US" dirty="0">
                <a:cs typeface="+mj-cs"/>
              </a:rPr>
              <a:t>Compilation</a:t>
            </a:r>
          </a:p>
        </p:txBody>
      </p:sp>
      <p:sp>
        <p:nvSpPr>
          <p:cNvPr id="1368067" name="Rectangle 3"/>
          <p:cNvSpPr>
            <a:spLocks noGrp="1" noChangeArrowheads="1"/>
          </p:cNvSpPr>
          <p:nvPr>
            <p:ph type="body" idx="1"/>
          </p:nvPr>
        </p:nvSpPr>
        <p:spPr>
          <a:xfrm>
            <a:off x="113482" y="1168400"/>
            <a:ext cx="7772400" cy="4902200"/>
          </a:xfrm>
        </p:spPr>
        <p:txBody>
          <a:bodyPr/>
          <a:lstStyle/>
          <a:p>
            <a:pPr marL="342900" indent="-342900">
              <a:defRPr/>
            </a:pPr>
            <a:r>
              <a:rPr lang="en-US" dirty="0">
                <a:cs typeface="+mn-cs"/>
              </a:rPr>
              <a:t>Front-end:</a:t>
            </a:r>
          </a:p>
          <a:p>
            <a:pPr marL="742950" lvl="1" indent="-285750">
              <a:defRPr/>
            </a:pPr>
            <a:r>
              <a:rPr lang="en-US" dirty="0"/>
              <a:t>Lexical and syntax analysis</a:t>
            </a:r>
          </a:p>
          <a:p>
            <a:pPr marL="742950" lvl="1" indent="-285750">
              <a:defRPr/>
            </a:pPr>
            <a:r>
              <a:rPr lang="en-US" dirty="0"/>
              <a:t>Parse-tree generation</a:t>
            </a:r>
          </a:p>
          <a:p>
            <a:pPr marL="742950" lvl="1" indent="-285750">
              <a:defRPr/>
            </a:pPr>
            <a:r>
              <a:rPr lang="en-US" dirty="0"/>
              <a:t>Macro-expansion</a:t>
            </a:r>
          </a:p>
          <a:p>
            <a:pPr marL="742950" lvl="1" indent="-285750">
              <a:defRPr/>
            </a:pPr>
            <a:r>
              <a:rPr lang="en-US" dirty="0"/>
              <a:t>Expansion of meta-variables</a:t>
            </a:r>
          </a:p>
          <a:p>
            <a:pPr marL="342900" indent="-342900">
              <a:defRPr/>
            </a:pPr>
            <a:r>
              <a:rPr lang="en-US" dirty="0">
                <a:cs typeface="+mn-cs"/>
              </a:rPr>
              <a:t>Semantic analysis:</a:t>
            </a:r>
          </a:p>
          <a:p>
            <a:pPr marL="742950" lvl="1" indent="-285750">
              <a:defRPr/>
            </a:pPr>
            <a:r>
              <a:rPr lang="en-US" dirty="0"/>
              <a:t>Data-flow and control-flow analysis</a:t>
            </a:r>
          </a:p>
          <a:p>
            <a:pPr marL="742950" lvl="1" indent="-285750">
              <a:defRPr/>
            </a:pPr>
            <a:r>
              <a:rPr lang="en-US" dirty="0"/>
              <a:t>Type checking</a:t>
            </a:r>
          </a:p>
          <a:p>
            <a:pPr marL="742950" lvl="1" indent="-285750">
              <a:defRPr/>
            </a:pPr>
            <a:r>
              <a:rPr lang="en-US" dirty="0"/>
              <a:t>Resolve arithmetic and relational operators</a:t>
            </a:r>
          </a:p>
        </p:txBody>
      </p:sp>
      <p:grpSp>
        <p:nvGrpSpPr>
          <p:cNvPr id="7" name="Group 6"/>
          <p:cNvGrpSpPr/>
          <p:nvPr/>
        </p:nvGrpSpPr>
        <p:grpSpPr>
          <a:xfrm>
            <a:off x="4424516" y="1168400"/>
            <a:ext cx="4925962" cy="2359284"/>
            <a:chOff x="1476375" y="2133600"/>
            <a:chExt cx="6805613" cy="3382963"/>
          </a:xfrm>
        </p:grpSpPr>
        <p:sp>
          <p:nvSpPr>
            <p:cNvPr id="8" name="Text Box 3"/>
            <p:cNvSpPr txBox="1">
              <a:spLocks noChangeArrowheads="1"/>
            </p:cNvSpPr>
            <p:nvPr/>
          </p:nvSpPr>
          <p:spPr bwMode="auto">
            <a:xfrm>
              <a:off x="4465638" y="2139950"/>
              <a:ext cx="3816350" cy="549275"/>
            </a:xfrm>
            <a:prstGeom prst="rect">
              <a:avLst/>
            </a:prstGeom>
            <a:noFill/>
            <a:ln>
              <a:noFill/>
            </a:ln>
            <a:effectLst/>
            <a:extLst>
              <a:ext uri="{909E8E84-426E-40dd-AFC4-6F175D3DCCD1}">
                <a14:hiddenFill xmlns="" xmlns:a14="http://schemas.microsoft.com/office/drawing/2010/main">
                  <a:solidFill>
                    <a:schemeClr val="tx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125724" dir="2700000" algn="ctr" rotWithShape="0">
                      <a:srgbClr val="000066">
                        <a:alpha val="74998"/>
                      </a:srgbClr>
                    </a:outerShdw>
                  </a:effectLst>
                </a14:hiddenEffects>
              </a:ext>
            </a:extLst>
          </p:spPr>
          <p:txBody>
            <a:bodyPr>
              <a:spAutoFit/>
            </a:bodyPr>
            <a:lstStyle/>
            <a:p>
              <a:pPr>
                <a:spcBef>
                  <a:spcPct val="50000"/>
                </a:spcBef>
                <a:defRPr/>
              </a:pPr>
              <a:r>
                <a:rPr lang="en-US" sz="2000" dirty="0">
                  <a:solidFill>
                    <a:schemeClr val="tx2"/>
                  </a:solidFill>
                  <a:latin typeface="Arial" charset="0"/>
                  <a:cs typeface="+mn-cs"/>
                </a:rPr>
                <a:t>a = p + q * r</a:t>
              </a:r>
            </a:p>
          </p:txBody>
        </p:sp>
        <p:sp>
          <p:nvSpPr>
            <p:cNvPr id="9" name="Rectangle 4"/>
            <p:cNvSpPr>
              <a:spLocks noChangeArrowheads="1"/>
            </p:cNvSpPr>
            <p:nvPr/>
          </p:nvSpPr>
          <p:spPr bwMode="auto">
            <a:xfrm>
              <a:off x="1476375" y="2133600"/>
              <a:ext cx="6408738" cy="3382963"/>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tx1"/>
                  </a:solidFill>
                </a14:hiddenFill>
              </a:ext>
              <a:ext uri="{AF507438-7753-43e0-B8FC-AC1667EBCBE1}">
                <a14:hiddenEffects xmlns="" xmlns:a14="http://schemas.microsoft.com/office/drawing/2010/main">
                  <a:effectLst>
                    <a:outerShdw blurRad="63500" dist="125724" dir="2700000" algn="ctr" rotWithShape="0">
                      <a:srgbClr val="000066">
                        <a:alpha val="74998"/>
                      </a:srgbClr>
                    </a:outerShdw>
                  </a:effectLst>
                </a14:hiddenEffects>
              </a:ext>
            </a:extLst>
          </p:spPr>
          <p:txBody>
            <a:bodyPr wrap="none" anchor="ctr"/>
            <a:lstStyle/>
            <a:p>
              <a:pPr>
                <a:defRPr/>
              </a:pPr>
              <a:endParaRPr lang="en-US">
                <a:cs typeface="+mn-cs"/>
              </a:endParaRPr>
            </a:p>
          </p:txBody>
        </p:sp>
        <p:sp>
          <p:nvSpPr>
            <p:cNvPr id="10" name="Text Box 5"/>
            <p:cNvSpPr txBox="1">
              <a:spLocks noChangeArrowheads="1"/>
            </p:cNvSpPr>
            <p:nvPr/>
          </p:nvSpPr>
          <p:spPr bwMode="auto">
            <a:xfrm>
              <a:off x="2989263" y="2349500"/>
              <a:ext cx="1439862" cy="274638"/>
            </a:xfrm>
            <a:prstGeom prst="rect">
              <a:avLst/>
            </a:prstGeom>
            <a:noFill/>
            <a:ln>
              <a:noFill/>
            </a:ln>
            <a:effectLst/>
            <a:extLst>
              <a:ext uri="{909E8E84-426E-40dd-AFC4-6F175D3DCCD1}">
                <a14:hiddenFill xmlns="" xmlns:a14="http://schemas.microsoft.com/office/drawing/2010/main">
                  <a:solidFill>
                    <a:schemeClr val="tx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125724" dir="2700000" algn="ctr" rotWithShape="0">
                      <a:srgbClr val="000066">
                        <a:alpha val="74998"/>
                      </a:srgbClr>
                    </a:outerShdw>
                  </a:effectLst>
                </a14:hiddenEffects>
              </a:ext>
            </a:extLst>
          </p:spPr>
          <p:txBody>
            <a:bodyPr>
              <a:spAutoFit/>
            </a:bodyPr>
            <a:lstStyle/>
            <a:p>
              <a:pPr>
                <a:spcBef>
                  <a:spcPct val="50000"/>
                </a:spcBef>
                <a:defRPr/>
              </a:pPr>
              <a:r>
                <a:rPr lang="en-US" sz="1200">
                  <a:latin typeface="Arial" charset="0"/>
                  <a:cs typeface="+mn-cs"/>
                </a:rPr>
                <a:t>assignment</a:t>
              </a:r>
            </a:p>
          </p:txBody>
        </p:sp>
        <p:sp>
          <p:nvSpPr>
            <p:cNvPr id="11" name="Text Box 6"/>
            <p:cNvSpPr txBox="1">
              <a:spLocks noChangeArrowheads="1"/>
            </p:cNvSpPr>
            <p:nvPr/>
          </p:nvSpPr>
          <p:spPr bwMode="auto">
            <a:xfrm>
              <a:off x="1692275" y="3068638"/>
              <a:ext cx="1439863" cy="274637"/>
            </a:xfrm>
            <a:prstGeom prst="rect">
              <a:avLst/>
            </a:prstGeom>
            <a:noFill/>
            <a:ln>
              <a:noFill/>
            </a:ln>
            <a:effectLst/>
            <a:extLst>
              <a:ext uri="{909E8E84-426E-40dd-AFC4-6F175D3DCCD1}">
                <a14:hiddenFill xmlns="" xmlns:a14="http://schemas.microsoft.com/office/drawing/2010/main">
                  <a:solidFill>
                    <a:schemeClr val="tx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125724" dir="2700000" algn="ctr" rotWithShape="0">
                      <a:srgbClr val="000066">
                        <a:alpha val="74998"/>
                      </a:srgbClr>
                    </a:outerShdw>
                  </a:effectLst>
                </a14:hiddenEffects>
              </a:ext>
            </a:extLst>
          </p:spPr>
          <p:txBody>
            <a:bodyPr>
              <a:spAutoFit/>
            </a:bodyPr>
            <a:lstStyle/>
            <a:p>
              <a:pPr>
                <a:spcBef>
                  <a:spcPct val="50000"/>
                </a:spcBef>
                <a:defRPr/>
              </a:pPr>
              <a:r>
                <a:rPr lang="en-US" sz="1200">
                  <a:latin typeface="Arial" charset="0"/>
                  <a:cs typeface="+mn-cs"/>
                </a:rPr>
                <a:t>identifier</a:t>
              </a:r>
            </a:p>
          </p:txBody>
        </p:sp>
        <p:sp>
          <p:nvSpPr>
            <p:cNvPr id="12" name="Text Box 7"/>
            <p:cNvSpPr txBox="1">
              <a:spLocks noChangeArrowheads="1"/>
            </p:cNvSpPr>
            <p:nvPr/>
          </p:nvSpPr>
          <p:spPr bwMode="auto">
            <a:xfrm>
              <a:off x="4213225" y="2997200"/>
              <a:ext cx="1439863" cy="274638"/>
            </a:xfrm>
            <a:prstGeom prst="rect">
              <a:avLst/>
            </a:prstGeom>
            <a:noFill/>
            <a:ln>
              <a:noFill/>
            </a:ln>
            <a:effectLst/>
            <a:extLst>
              <a:ext uri="{909E8E84-426E-40dd-AFC4-6F175D3DCCD1}">
                <a14:hiddenFill xmlns="" xmlns:a14="http://schemas.microsoft.com/office/drawing/2010/main">
                  <a:solidFill>
                    <a:schemeClr val="tx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125724" dir="2700000" algn="ctr" rotWithShape="0">
                      <a:srgbClr val="000066">
                        <a:alpha val="74998"/>
                      </a:srgbClr>
                    </a:outerShdw>
                  </a:effectLst>
                </a14:hiddenEffects>
              </a:ext>
            </a:extLst>
          </p:spPr>
          <p:txBody>
            <a:bodyPr>
              <a:spAutoFit/>
            </a:bodyPr>
            <a:lstStyle/>
            <a:p>
              <a:pPr>
                <a:spcBef>
                  <a:spcPct val="50000"/>
                </a:spcBef>
                <a:defRPr/>
              </a:pPr>
              <a:r>
                <a:rPr lang="en-US" sz="1200">
                  <a:latin typeface="Arial" charset="0"/>
                  <a:cs typeface="+mn-cs"/>
                </a:rPr>
                <a:t>expression</a:t>
              </a:r>
            </a:p>
          </p:txBody>
        </p:sp>
        <p:sp>
          <p:nvSpPr>
            <p:cNvPr id="13" name="Text Box 8"/>
            <p:cNvSpPr txBox="1">
              <a:spLocks noChangeArrowheads="1"/>
            </p:cNvSpPr>
            <p:nvPr/>
          </p:nvSpPr>
          <p:spPr bwMode="auto">
            <a:xfrm>
              <a:off x="5292725" y="3644900"/>
              <a:ext cx="1439863" cy="274638"/>
            </a:xfrm>
            <a:prstGeom prst="rect">
              <a:avLst/>
            </a:prstGeom>
            <a:noFill/>
            <a:ln>
              <a:noFill/>
            </a:ln>
            <a:effectLst/>
            <a:extLst>
              <a:ext uri="{909E8E84-426E-40dd-AFC4-6F175D3DCCD1}">
                <a14:hiddenFill xmlns="" xmlns:a14="http://schemas.microsoft.com/office/drawing/2010/main">
                  <a:solidFill>
                    <a:schemeClr val="tx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125724" dir="2700000" algn="ctr" rotWithShape="0">
                      <a:srgbClr val="000066">
                        <a:alpha val="74998"/>
                      </a:srgbClr>
                    </a:outerShdw>
                  </a:effectLst>
                </a14:hiddenEffects>
              </a:ext>
            </a:extLst>
          </p:spPr>
          <p:txBody>
            <a:bodyPr>
              <a:spAutoFit/>
            </a:bodyPr>
            <a:lstStyle/>
            <a:p>
              <a:pPr>
                <a:spcBef>
                  <a:spcPct val="50000"/>
                </a:spcBef>
                <a:defRPr/>
              </a:pPr>
              <a:r>
                <a:rPr lang="en-US" sz="1200">
                  <a:latin typeface="Arial" charset="0"/>
                  <a:cs typeface="+mn-cs"/>
                </a:rPr>
                <a:t>expression</a:t>
              </a:r>
            </a:p>
          </p:txBody>
        </p:sp>
        <p:sp>
          <p:nvSpPr>
            <p:cNvPr id="14" name="Text Box 9"/>
            <p:cNvSpPr txBox="1">
              <a:spLocks noChangeArrowheads="1"/>
            </p:cNvSpPr>
            <p:nvPr/>
          </p:nvSpPr>
          <p:spPr bwMode="auto">
            <a:xfrm>
              <a:off x="3349625" y="3716338"/>
              <a:ext cx="1439863" cy="274637"/>
            </a:xfrm>
            <a:prstGeom prst="rect">
              <a:avLst/>
            </a:prstGeom>
            <a:noFill/>
            <a:ln>
              <a:noFill/>
            </a:ln>
            <a:effectLst/>
            <a:extLst>
              <a:ext uri="{909E8E84-426E-40dd-AFC4-6F175D3DCCD1}">
                <a14:hiddenFill xmlns="" xmlns:a14="http://schemas.microsoft.com/office/drawing/2010/main">
                  <a:solidFill>
                    <a:schemeClr val="tx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125724" dir="2700000" algn="ctr" rotWithShape="0">
                      <a:srgbClr val="000066">
                        <a:alpha val="74998"/>
                      </a:srgbClr>
                    </a:outerShdw>
                  </a:effectLst>
                </a14:hiddenEffects>
              </a:ext>
            </a:extLst>
          </p:spPr>
          <p:txBody>
            <a:bodyPr>
              <a:spAutoFit/>
            </a:bodyPr>
            <a:lstStyle/>
            <a:p>
              <a:pPr>
                <a:spcBef>
                  <a:spcPct val="50000"/>
                </a:spcBef>
                <a:defRPr/>
              </a:pPr>
              <a:r>
                <a:rPr lang="en-US" sz="1200">
                  <a:latin typeface="Arial" charset="0"/>
                  <a:cs typeface="+mn-cs"/>
                </a:rPr>
                <a:t>identifier</a:t>
              </a:r>
            </a:p>
          </p:txBody>
        </p:sp>
        <p:sp>
          <p:nvSpPr>
            <p:cNvPr id="15" name="Text Box 10"/>
            <p:cNvSpPr txBox="1">
              <a:spLocks noChangeArrowheads="1"/>
            </p:cNvSpPr>
            <p:nvPr/>
          </p:nvSpPr>
          <p:spPr bwMode="auto">
            <a:xfrm>
              <a:off x="4500563" y="4437063"/>
              <a:ext cx="1439862" cy="274637"/>
            </a:xfrm>
            <a:prstGeom prst="rect">
              <a:avLst/>
            </a:prstGeom>
            <a:noFill/>
            <a:ln>
              <a:noFill/>
            </a:ln>
            <a:effectLst/>
            <a:extLst>
              <a:ext uri="{909E8E84-426E-40dd-AFC4-6F175D3DCCD1}">
                <a14:hiddenFill xmlns="" xmlns:a14="http://schemas.microsoft.com/office/drawing/2010/main">
                  <a:solidFill>
                    <a:schemeClr val="tx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125724" dir="2700000" algn="ctr" rotWithShape="0">
                      <a:srgbClr val="000066">
                        <a:alpha val="74998"/>
                      </a:srgbClr>
                    </a:outerShdw>
                  </a:effectLst>
                </a14:hiddenEffects>
              </a:ext>
            </a:extLst>
          </p:spPr>
          <p:txBody>
            <a:bodyPr>
              <a:spAutoFit/>
            </a:bodyPr>
            <a:lstStyle/>
            <a:p>
              <a:pPr>
                <a:spcBef>
                  <a:spcPct val="50000"/>
                </a:spcBef>
                <a:defRPr/>
              </a:pPr>
              <a:r>
                <a:rPr lang="en-US" sz="1200">
                  <a:latin typeface="Arial" charset="0"/>
                  <a:cs typeface="+mn-cs"/>
                </a:rPr>
                <a:t>identifier</a:t>
              </a:r>
            </a:p>
          </p:txBody>
        </p:sp>
        <p:sp>
          <p:nvSpPr>
            <p:cNvPr id="16" name="Text Box 11"/>
            <p:cNvSpPr txBox="1">
              <a:spLocks noChangeArrowheads="1"/>
            </p:cNvSpPr>
            <p:nvPr/>
          </p:nvSpPr>
          <p:spPr bwMode="auto">
            <a:xfrm>
              <a:off x="6229350" y="4437063"/>
              <a:ext cx="1439863" cy="274637"/>
            </a:xfrm>
            <a:prstGeom prst="rect">
              <a:avLst/>
            </a:prstGeom>
            <a:noFill/>
            <a:ln>
              <a:noFill/>
            </a:ln>
            <a:effectLst/>
            <a:extLst>
              <a:ext uri="{909E8E84-426E-40dd-AFC4-6F175D3DCCD1}">
                <a14:hiddenFill xmlns="" xmlns:a14="http://schemas.microsoft.com/office/drawing/2010/main">
                  <a:solidFill>
                    <a:schemeClr val="tx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125724" dir="2700000" algn="ctr" rotWithShape="0">
                      <a:srgbClr val="000066">
                        <a:alpha val="74998"/>
                      </a:srgbClr>
                    </a:outerShdw>
                  </a:effectLst>
                </a14:hiddenEffects>
              </a:ext>
            </a:extLst>
          </p:spPr>
          <p:txBody>
            <a:bodyPr>
              <a:spAutoFit/>
            </a:bodyPr>
            <a:lstStyle/>
            <a:p>
              <a:pPr>
                <a:spcBef>
                  <a:spcPct val="50000"/>
                </a:spcBef>
                <a:defRPr/>
              </a:pPr>
              <a:r>
                <a:rPr lang="en-US" sz="1200">
                  <a:latin typeface="Arial" charset="0"/>
                  <a:cs typeface="+mn-cs"/>
                </a:rPr>
                <a:t>identifier</a:t>
              </a:r>
            </a:p>
          </p:txBody>
        </p:sp>
        <p:sp>
          <p:nvSpPr>
            <p:cNvPr id="17" name="Line 12"/>
            <p:cNvSpPr>
              <a:spLocks noChangeShapeType="1"/>
            </p:cNvSpPr>
            <p:nvPr/>
          </p:nvSpPr>
          <p:spPr bwMode="auto">
            <a:xfrm flipH="1">
              <a:off x="2628900" y="2565400"/>
              <a:ext cx="647700" cy="5032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125724" dir="2700000" algn="ctr" rotWithShape="0">
                      <a:srgbClr val="000066">
                        <a:alpha val="74998"/>
                      </a:srgbClr>
                    </a:outerShdw>
                  </a:effectLst>
                </a14:hiddenEffects>
              </a:ext>
            </a:extLst>
          </p:spPr>
          <p:txBody>
            <a:bodyPr wrap="none" anchor="ctr"/>
            <a:lstStyle/>
            <a:p>
              <a:pPr>
                <a:defRPr/>
              </a:pPr>
              <a:endParaRPr lang="en-US">
                <a:cs typeface="+mn-cs"/>
              </a:endParaRPr>
            </a:p>
          </p:txBody>
        </p:sp>
        <p:sp>
          <p:nvSpPr>
            <p:cNvPr id="18" name="Line 13"/>
            <p:cNvSpPr>
              <a:spLocks noChangeShapeType="1"/>
            </p:cNvSpPr>
            <p:nvPr/>
          </p:nvSpPr>
          <p:spPr bwMode="auto">
            <a:xfrm flipH="1">
              <a:off x="4141788" y="3284538"/>
              <a:ext cx="503237" cy="431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125724" dir="2700000" algn="ctr" rotWithShape="0">
                      <a:srgbClr val="000066">
                        <a:alpha val="74998"/>
                      </a:srgbClr>
                    </a:outerShdw>
                  </a:effectLst>
                </a14:hiddenEffects>
              </a:ext>
            </a:extLst>
          </p:spPr>
          <p:txBody>
            <a:bodyPr wrap="none" anchor="ctr"/>
            <a:lstStyle/>
            <a:p>
              <a:pPr>
                <a:defRPr/>
              </a:pPr>
              <a:endParaRPr lang="en-US">
                <a:cs typeface="+mn-cs"/>
              </a:endParaRPr>
            </a:p>
          </p:txBody>
        </p:sp>
        <p:sp>
          <p:nvSpPr>
            <p:cNvPr id="19" name="Line 14"/>
            <p:cNvSpPr>
              <a:spLocks noChangeShapeType="1"/>
            </p:cNvSpPr>
            <p:nvPr/>
          </p:nvSpPr>
          <p:spPr bwMode="auto">
            <a:xfrm flipH="1">
              <a:off x="5292725" y="3933825"/>
              <a:ext cx="503238" cy="431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125724" dir="2700000" algn="ctr" rotWithShape="0">
                      <a:srgbClr val="000066">
                        <a:alpha val="74998"/>
                      </a:srgbClr>
                    </a:outerShdw>
                  </a:effectLst>
                </a14:hiddenEffects>
              </a:ext>
            </a:extLst>
          </p:spPr>
          <p:txBody>
            <a:bodyPr wrap="none" anchor="ctr"/>
            <a:lstStyle/>
            <a:p>
              <a:pPr>
                <a:defRPr/>
              </a:pPr>
              <a:endParaRPr lang="en-US">
                <a:cs typeface="+mn-cs"/>
              </a:endParaRPr>
            </a:p>
          </p:txBody>
        </p:sp>
        <p:sp>
          <p:nvSpPr>
            <p:cNvPr id="20" name="Line 15"/>
            <p:cNvSpPr>
              <a:spLocks noChangeShapeType="1"/>
            </p:cNvSpPr>
            <p:nvPr/>
          </p:nvSpPr>
          <p:spPr bwMode="auto">
            <a:xfrm>
              <a:off x="4141788" y="2565400"/>
              <a:ext cx="647700" cy="431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125724" dir="2700000" algn="ctr" rotWithShape="0">
                      <a:srgbClr val="000066">
                        <a:alpha val="74998"/>
                      </a:srgbClr>
                    </a:outerShdw>
                  </a:effectLst>
                </a14:hiddenEffects>
              </a:ext>
            </a:extLst>
          </p:spPr>
          <p:txBody>
            <a:bodyPr wrap="none" anchor="ctr"/>
            <a:lstStyle/>
            <a:p>
              <a:pPr>
                <a:defRPr/>
              </a:pPr>
              <a:endParaRPr lang="en-US">
                <a:cs typeface="+mn-cs"/>
              </a:endParaRPr>
            </a:p>
          </p:txBody>
        </p:sp>
        <p:sp>
          <p:nvSpPr>
            <p:cNvPr id="21" name="Line 16"/>
            <p:cNvSpPr>
              <a:spLocks noChangeShapeType="1"/>
            </p:cNvSpPr>
            <p:nvPr/>
          </p:nvSpPr>
          <p:spPr bwMode="auto">
            <a:xfrm>
              <a:off x="5149850" y="3284538"/>
              <a:ext cx="647700" cy="431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125724" dir="2700000" algn="ctr" rotWithShape="0">
                      <a:srgbClr val="000066">
                        <a:alpha val="74998"/>
                      </a:srgbClr>
                    </a:outerShdw>
                  </a:effectLst>
                </a14:hiddenEffects>
              </a:ext>
            </a:extLst>
          </p:spPr>
          <p:txBody>
            <a:bodyPr wrap="none" anchor="ctr"/>
            <a:lstStyle/>
            <a:p>
              <a:pPr>
                <a:defRPr/>
              </a:pPr>
              <a:endParaRPr lang="en-US">
                <a:cs typeface="+mn-cs"/>
              </a:endParaRPr>
            </a:p>
          </p:txBody>
        </p:sp>
        <p:sp>
          <p:nvSpPr>
            <p:cNvPr id="22" name="Line 17"/>
            <p:cNvSpPr>
              <a:spLocks noChangeShapeType="1"/>
            </p:cNvSpPr>
            <p:nvPr/>
          </p:nvSpPr>
          <p:spPr bwMode="auto">
            <a:xfrm>
              <a:off x="6157913" y="3933825"/>
              <a:ext cx="719137" cy="5032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125724" dir="2700000" algn="ctr" rotWithShape="0">
                      <a:srgbClr val="000066">
                        <a:alpha val="74998"/>
                      </a:srgbClr>
                    </a:outerShdw>
                  </a:effectLst>
                </a14:hiddenEffects>
              </a:ext>
            </a:extLst>
          </p:spPr>
          <p:txBody>
            <a:bodyPr wrap="none" anchor="ctr"/>
            <a:lstStyle/>
            <a:p>
              <a:pPr>
                <a:defRPr/>
              </a:pPr>
              <a:endParaRPr lang="en-US">
                <a:cs typeface="+mn-cs"/>
              </a:endParaRPr>
            </a:p>
          </p:txBody>
        </p:sp>
        <p:sp>
          <p:nvSpPr>
            <p:cNvPr id="23" name="Text Box 18"/>
            <p:cNvSpPr txBox="1">
              <a:spLocks noChangeArrowheads="1"/>
            </p:cNvSpPr>
            <p:nvPr/>
          </p:nvSpPr>
          <p:spPr bwMode="auto">
            <a:xfrm>
              <a:off x="1908175" y="3284538"/>
              <a:ext cx="936625" cy="274637"/>
            </a:xfrm>
            <a:prstGeom prst="rect">
              <a:avLst/>
            </a:prstGeom>
            <a:noFill/>
            <a:ln>
              <a:noFill/>
            </a:ln>
            <a:effectLst/>
            <a:extLst>
              <a:ext uri="{909E8E84-426E-40dd-AFC4-6F175D3DCCD1}">
                <a14:hiddenFill xmlns="" xmlns:a14="http://schemas.microsoft.com/office/drawing/2010/main">
                  <a:solidFill>
                    <a:schemeClr val="tx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125724" dir="2700000" algn="ctr" rotWithShape="0">
                      <a:srgbClr val="000066">
                        <a:alpha val="74998"/>
                      </a:srgbClr>
                    </a:outerShdw>
                  </a:effectLst>
                </a14:hiddenEffects>
              </a:ext>
            </a:extLst>
          </p:spPr>
          <p:txBody>
            <a:bodyPr>
              <a:spAutoFit/>
            </a:bodyPr>
            <a:lstStyle/>
            <a:p>
              <a:pPr>
                <a:spcBef>
                  <a:spcPct val="50000"/>
                </a:spcBef>
                <a:defRPr/>
              </a:pPr>
              <a:r>
                <a:rPr lang="en-US" sz="1200">
                  <a:solidFill>
                    <a:schemeClr val="tx2"/>
                  </a:solidFill>
                  <a:latin typeface="Arial" charset="0"/>
                  <a:cs typeface="+mn-cs"/>
                </a:rPr>
                <a:t>a</a:t>
              </a:r>
            </a:p>
          </p:txBody>
        </p:sp>
        <p:sp>
          <p:nvSpPr>
            <p:cNvPr id="24" name="Text Box 19"/>
            <p:cNvSpPr txBox="1">
              <a:spLocks noChangeArrowheads="1"/>
            </p:cNvSpPr>
            <p:nvPr/>
          </p:nvSpPr>
          <p:spPr bwMode="auto">
            <a:xfrm>
              <a:off x="3205163" y="2636838"/>
              <a:ext cx="936625" cy="274637"/>
            </a:xfrm>
            <a:prstGeom prst="rect">
              <a:avLst/>
            </a:prstGeom>
            <a:noFill/>
            <a:ln>
              <a:noFill/>
            </a:ln>
            <a:effectLst/>
            <a:extLst>
              <a:ext uri="{909E8E84-426E-40dd-AFC4-6F175D3DCCD1}">
                <a14:hiddenFill xmlns="" xmlns:a14="http://schemas.microsoft.com/office/drawing/2010/main">
                  <a:solidFill>
                    <a:schemeClr val="tx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125724" dir="2700000" algn="ctr" rotWithShape="0">
                      <a:srgbClr val="000066">
                        <a:alpha val="74998"/>
                      </a:srgbClr>
                    </a:outerShdw>
                  </a:effectLst>
                </a14:hiddenEffects>
              </a:ext>
            </a:extLst>
          </p:spPr>
          <p:txBody>
            <a:bodyPr>
              <a:spAutoFit/>
            </a:bodyPr>
            <a:lstStyle/>
            <a:p>
              <a:pPr>
                <a:spcBef>
                  <a:spcPct val="50000"/>
                </a:spcBef>
                <a:defRPr/>
              </a:pPr>
              <a:r>
                <a:rPr lang="en-US" sz="1200">
                  <a:solidFill>
                    <a:schemeClr val="tx2"/>
                  </a:solidFill>
                  <a:latin typeface="Arial" charset="0"/>
                  <a:cs typeface="+mn-cs"/>
                </a:rPr>
                <a:t>=</a:t>
              </a:r>
            </a:p>
          </p:txBody>
        </p:sp>
        <p:sp>
          <p:nvSpPr>
            <p:cNvPr id="25" name="Text Box 20"/>
            <p:cNvSpPr txBox="1">
              <a:spLocks noChangeArrowheads="1"/>
            </p:cNvSpPr>
            <p:nvPr/>
          </p:nvSpPr>
          <p:spPr bwMode="auto">
            <a:xfrm>
              <a:off x="4429125" y="3213100"/>
              <a:ext cx="936625" cy="274638"/>
            </a:xfrm>
            <a:prstGeom prst="rect">
              <a:avLst/>
            </a:prstGeom>
            <a:noFill/>
            <a:ln>
              <a:noFill/>
            </a:ln>
            <a:effectLst/>
            <a:extLst>
              <a:ext uri="{909E8E84-426E-40dd-AFC4-6F175D3DCCD1}">
                <a14:hiddenFill xmlns="" xmlns:a14="http://schemas.microsoft.com/office/drawing/2010/main">
                  <a:solidFill>
                    <a:schemeClr val="tx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125724" dir="2700000" algn="ctr" rotWithShape="0">
                      <a:srgbClr val="000066">
                        <a:alpha val="74998"/>
                      </a:srgbClr>
                    </a:outerShdw>
                  </a:effectLst>
                </a14:hiddenEffects>
              </a:ext>
            </a:extLst>
          </p:spPr>
          <p:txBody>
            <a:bodyPr>
              <a:spAutoFit/>
            </a:bodyPr>
            <a:lstStyle/>
            <a:p>
              <a:pPr>
                <a:spcBef>
                  <a:spcPct val="50000"/>
                </a:spcBef>
                <a:defRPr/>
              </a:pPr>
              <a:r>
                <a:rPr lang="en-US" sz="1200">
                  <a:solidFill>
                    <a:schemeClr val="tx2"/>
                  </a:solidFill>
                  <a:latin typeface="Arial" charset="0"/>
                  <a:cs typeface="+mn-cs"/>
                </a:rPr>
                <a:t>+</a:t>
              </a:r>
            </a:p>
          </p:txBody>
        </p:sp>
        <p:sp>
          <p:nvSpPr>
            <p:cNvPr id="26" name="Text Box 21"/>
            <p:cNvSpPr txBox="1">
              <a:spLocks noChangeArrowheads="1"/>
            </p:cNvSpPr>
            <p:nvPr/>
          </p:nvSpPr>
          <p:spPr bwMode="auto">
            <a:xfrm>
              <a:off x="5508625" y="3860800"/>
              <a:ext cx="936625" cy="274638"/>
            </a:xfrm>
            <a:prstGeom prst="rect">
              <a:avLst/>
            </a:prstGeom>
            <a:noFill/>
            <a:ln>
              <a:noFill/>
            </a:ln>
            <a:effectLst/>
            <a:extLst>
              <a:ext uri="{909E8E84-426E-40dd-AFC4-6F175D3DCCD1}">
                <a14:hiddenFill xmlns="" xmlns:a14="http://schemas.microsoft.com/office/drawing/2010/main">
                  <a:solidFill>
                    <a:schemeClr val="tx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125724" dir="2700000" algn="ctr" rotWithShape="0">
                      <a:srgbClr val="000066">
                        <a:alpha val="74998"/>
                      </a:srgbClr>
                    </a:outerShdw>
                  </a:effectLst>
                </a14:hiddenEffects>
              </a:ext>
            </a:extLst>
          </p:spPr>
          <p:txBody>
            <a:bodyPr>
              <a:spAutoFit/>
            </a:bodyPr>
            <a:lstStyle/>
            <a:p>
              <a:pPr>
                <a:spcBef>
                  <a:spcPct val="50000"/>
                </a:spcBef>
                <a:defRPr/>
              </a:pPr>
              <a:r>
                <a:rPr lang="en-US" sz="1200">
                  <a:solidFill>
                    <a:schemeClr val="tx2"/>
                  </a:solidFill>
                  <a:latin typeface="Arial" charset="0"/>
                  <a:cs typeface="+mn-cs"/>
                </a:rPr>
                <a:t>*</a:t>
              </a:r>
            </a:p>
          </p:txBody>
        </p:sp>
        <p:sp>
          <p:nvSpPr>
            <p:cNvPr id="27" name="Text Box 22"/>
            <p:cNvSpPr txBox="1">
              <a:spLocks noChangeArrowheads="1"/>
            </p:cNvSpPr>
            <p:nvPr/>
          </p:nvSpPr>
          <p:spPr bwMode="auto">
            <a:xfrm>
              <a:off x="3636963" y="3933825"/>
              <a:ext cx="936625" cy="274638"/>
            </a:xfrm>
            <a:prstGeom prst="rect">
              <a:avLst/>
            </a:prstGeom>
            <a:noFill/>
            <a:ln>
              <a:noFill/>
            </a:ln>
            <a:effectLst/>
            <a:extLst>
              <a:ext uri="{909E8E84-426E-40dd-AFC4-6F175D3DCCD1}">
                <a14:hiddenFill xmlns="" xmlns:a14="http://schemas.microsoft.com/office/drawing/2010/main">
                  <a:solidFill>
                    <a:schemeClr val="tx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125724" dir="2700000" algn="ctr" rotWithShape="0">
                      <a:srgbClr val="000066">
                        <a:alpha val="74998"/>
                      </a:srgbClr>
                    </a:outerShdw>
                  </a:effectLst>
                </a14:hiddenEffects>
              </a:ext>
            </a:extLst>
          </p:spPr>
          <p:txBody>
            <a:bodyPr>
              <a:spAutoFit/>
            </a:bodyPr>
            <a:lstStyle/>
            <a:p>
              <a:pPr>
                <a:spcBef>
                  <a:spcPct val="50000"/>
                </a:spcBef>
                <a:defRPr/>
              </a:pPr>
              <a:r>
                <a:rPr lang="en-US" sz="1200">
                  <a:solidFill>
                    <a:schemeClr val="tx2"/>
                  </a:solidFill>
                  <a:latin typeface="Arial" charset="0"/>
                  <a:cs typeface="+mn-cs"/>
                </a:rPr>
                <a:t>p</a:t>
              </a:r>
            </a:p>
          </p:txBody>
        </p:sp>
        <p:sp>
          <p:nvSpPr>
            <p:cNvPr id="28" name="Text Box 23"/>
            <p:cNvSpPr txBox="1">
              <a:spLocks noChangeArrowheads="1"/>
            </p:cNvSpPr>
            <p:nvPr/>
          </p:nvSpPr>
          <p:spPr bwMode="auto">
            <a:xfrm>
              <a:off x="4716463" y="4652963"/>
              <a:ext cx="936625" cy="274637"/>
            </a:xfrm>
            <a:prstGeom prst="rect">
              <a:avLst/>
            </a:prstGeom>
            <a:noFill/>
            <a:ln>
              <a:noFill/>
            </a:ln>
            <a:effectLst/>
            <a:extLst>
              <a:ext uri="{909E8E84-426E-40dd-AFC4-6F175D3DCCD1}">
                <a14:hiddenFill xmlns="" xmlns:a14="http://schemas.microsoft.com/office/drawing/2010/main">
                  <a:solidFill>
                    <a:schemeClr val="tx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125724" dir="2700000" algn="ctr" rotWithShape="0">
                      <a:srgbClr val="000066">
                        <a:alpha val="74998"/>
                      </a:srgbClr>
                    </a:outerShdw>
                  </a:effectLst>
                </a14:hiddenEffects>
              </a:ext>
            </a:extLst>
          </p:spPr>
          <p:txBody>
            <a:bodyPr>
              <a:spAutoFit/>
            </a:bodyPr>
            <a:lstStyle/>
            <a:p>
              <a:pPr>
                <a:spcBef>
                  <a:spcPct val="50000"/>
                </a:spcBef>
                <a:defRPr/>
              </a:pPr>
              <a:r>
                <a:rPr lang="en-US" sz="1200">
                  <a:solidFill>
                    <a:schemeClr val="tx2"/>
                  </a:solidFill>
                  <a:latin typeface="Arial" charset="0"/>
                  <a:cs typeface="+mn-cs"/>
                </a:rPr>
                <a:t>q</a:t>
              </a:r>
            </a:p>
          </p:txBody>
        </p:sp>
        <p:sp>
          <p:nvSpPr>
            <p:cNvPr id="29" name="Text Box 24"/>
            <p:cNvSpPr txBox="1">
              <a:spLocks noChangeArrowheads="1"/>
            </p:cNvSpPr>
            <p:nvPr/>
          </p:nvSpPr>
          <p:spPr bwMode="auto">
            <a:xfrm>
              <a:off x="6445250" y="4652963"/>
              <a:ext cx="936625" cy="274637"/>
            </a:xfrm>
            <a:prstGeom prst="rect">
              <a:avLst/>
            </a:prstGeom>
            <a:noFill/>
            <a:ln>
              <a:noFill/>
            </a:ln>
            <a:effectLst/>
            <a:extLst>
              <a:ext uri="{909E8E84-426E-40dd-AFC4-6F175D3DCCD1}">
                <a14:hiddenFill xmlns="" xmlns:a14="http://schemas.microsoft.com/office/drawing/2010/main">
                  <a:solidFill>
                    <a:schemeClr val="tx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125724" dir="2700000" algn="ctr" rotWithShape="0">
                      <a:srgbClr val="000066">
                        <a:alpha val="74998"/>
                      </a:srgbClr>
                    </a:outerShdw>
                  </a:effectLst>
                </a14:hiddenEffects>
              </a:ext>
            </a:extLst>
          </p:spPr>
          <p:txBody>
            <a:bodyPr>
              <a:spAutoFit/>
            </a:bodyPr>
            <a:lstStyle/>
            <a:p>
              <a:pPr>
                <a:spcBef>
                  <a:spcPct val="50000"/>
                </a:spcBef>
                <a:defRPr/>
              </a:pPr>
              <a:r>
                <a:rPr lang="en-US" sz="1200">
                  <a:solidFill>
                    <a:schemeClr val="tx2"/>
                  </a:solidFill>
                  <a:latin typeface="Arial" charset="0"/>
                  <a:cs typeface="+mn-cs"/>
                </a:rPr>
                <a:t>r</a:t>
              </a:r>
            </a:p>
          </p:txBody>
        </p:sp>
      </p:grpSp>
    </p:spTree>
    <p:extLst>
      <p:ext uri="{BB962C8B-B14F-4D97-AF65-F5344CB8AC3E}">
        <p14:creationId xmlns:p14="http://schemas.microsoft.com/office/powerpoint/2010/main" val="5146569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16387"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F2613778-A382-2345-9EB0-92D8366C51EE}" type="slidenum">
              <a:rPr lang="en-US" sz="1400" b="0"/>
              <a:pPr/>
              <a:t>13</a:t>
            </a:fld>
            <a:endParaRPr lang="en-US" sz="1400" b="0"/>
          </a:p>
        </p:txBody>
      </p:sp>
      <p:sp>
        <p:nvSpPr>
          <p:cNvPr id="16388" name="Rectangle 2"/>
          <p:cNvSpPr>
            <a:spLocks noGrp="1" noChangeArrowheads="1"/>
          </p:cNvSpPr>
          <p:nvPr>
            <p:ph type="title"/>
          </p:nvPr>
        </p:nvSpPr>
        <p:spPr>
          <a:xfrm>
            <a:off x="393700" y="393700"/>
            <a:ext cx="8382000" cy="762000"/>
          </a:xfrm>
        </p:spPr>
        <p:txBody>
          <a:bodyPr/>
          <a:lstStyle/>
          <a:p>
            <a:r>
              <a:rPr lang="en-US">
                <a:latin typeface="Arial Narrow" charset="0"/>
              </a:rPr>
              <a:t>Behavioral-level optimization</a:t>
            </a:r>
            <a:br>
              <a:rPr lang="en-US">
                <a:latin typeface="Arial Narrow" charset="0"/>
              </a:rPr>
            </a:br>
            <a:endParaRPr lang="en-US">
              <a:latin typeface="Arial Narrow" charset="0"/>
            </a:endParaRPr>
          </a:p>
        </p:txBody>
      </p:sp>
      <p:sp>
        <p:nvSpPr>
          <p:cNvPr id="16389" name="Rectangle 3"/>
          <p:cNvSpPr>
            <a:spLocks noGrp="1" noChangeArrowheads="1"/>
          </p:cNvSpPr>
          <p:nvPr>
            <p:ph type="body" idx="1"/>
          </p:nvPr>
        </p:nvSpPr>
        <p:spPr>
          <a:xfrm>
            <a:off x="685800" y="1343025"/>
            <a:ext cx="7772400" cy="4419600"/>
          </a:xfrm>
        </p:spPr>
        <p:txBody>
          <a:bodyPr/>
          <a:lstStyle/>
          <a:p>
            <a:r>
              <a:rPr lang="en-US">
                <a:latin typeface="Arial Narrow" charset="0"/>
              </a:rPr>
              <a:t>Semantic-preserving transformations aiming at simplifying the model</a:t>
            </a:r>
          </a:p>
          <a:p>
            <a:r>
              <a:rPr lang="en-US">
                <a:latin typeface="Arial Narrow" charset="0"/>
              </a:rPr>
              <a:t>Applied to parse-trees or during their generation</a:t>
            </a:r>
          </a:p>
          <a:p>
            <a:r>
              <a:rPr lang="en-US">
                <a:latin typeface="Arial Narrow" charset="0"/>
              </a:rPr>
              <a:t>Taxonomy:</a:t>
            </a:r>
          </a:p>
          <a:p>
            <a:pPr lvl="1"/>
            <a:r>
              <a:rPr lang="en-US" i="1">
                <a:latin typeface="Arial Narrow" charset="0"/>
              </a:rPr>
              <a:t>Data-flow</a:t>
            </a:r>
            <a:r>
              <a:rPr lang="en-US">
                <a:latin typeface="Arial Narrow" charset="0"/>
              </a:rPr>
              <a:t> based transformations</a:t>
            </a:r>
          </a:p>
          <a:p>
            <a:pPr lvl="1"/>
            <a:r>
              <a:rPr lang="en-US" i="1">
                <a:latin typeface="Arial Narrow" charset="0"/>
              </a:rPr>
              <a:t>Control-flow</a:t>
            </a:r>
            <a:r>
              <a:rPr lang="en-US">
                <a:latin typeface="Arial Narrow" charset="0"/>
              </a:rPr>
              <a:t> based transformations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17411"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BA68C29C-89E5-5D4A-9CC4-826E3B4CC05D}" type="slidenum">
              <a:rPr lang="en-US" sz="1400" b="0"/>
              <a:pPr/>
              <a:t>14</a:t>
            </a:fld>
            <a:endParaRPr lang="en-US" sz="1400" b="0"/>
          </a:p>
        </p:txBody>
      </p:sp>
      <p:sp>
        <p:nvSpPr>
          <p:cNvPr id="17412" name="Rectangle 2"/>
          <p:cNvSpPr>
            <a:spLocks noGrp="1" noChangeArrowheads="1"/>
          </p:cNvSpPr>
          <p:nvPr>
            <p:ph type="title"/>
          </p:nvPr>
        </p:nvSpPr>
        <p:spPr/>
        <p:txBody>
          <a:bodyPr/>
          <a:lstStyle/>
          <a:p>
            <a:r>
              <a:rPr lang="en-US">
                <a:latin typeface="Arial Narrow" charset="0"/>
              </a:rPr>
              <a:t>Data-flow based transformations</a:t>
            </a:r>
          </a:p>
        </p:txBody>
      </p:sp>
      <p:sp>
        <p:nvSpPr>
          <p:cNvPr id="17413" name="Rectangle 3"/>
          <p:cNvSpPr>
            <a:spLocks noGrp="1" noChangeArrowheads="1"/>
          </p:cNvSpPr>
          <p:nvPr>
            <p:ph type="body" idx="1"/>
          </p:nvPr>
        </p:nvSpPr>
        <p:spPr>
          <a:xfrm>
            <a:off x="228600" y="1271588"/>
            <a:ext cx="8699500" cy="5014912"/>
          </a:xfrm>
        </p:spPr>
        <p:txBody>
          <a:bodyPr/>
          <a:lstStyle/>
          <a:p>
            <a:r>
              <a:rPr lang="en-US">
                <a:latin typeface="Arial Narrow" charset="0"/>
              </a:rPr>
              <a:t>Tree-height reduction</a:t>
            </a:r>
          </a:p>
          <a:p>
            <a:r>
              <a:rPr lang="en-US">
                <a:latin typeface="Arial Narrow" charset="0"/>
              </a:rPr>
              <a:t>Constant and variable propagation</a:t>
            </a:r>
          </a:p>
          <a:p>
            <a:r>
              <a:rPr lang="en-US">
                <a:latin typeface="Arial Narrow" charset="0"/>
              </a:rPr>
              <a:t>Common sub-expression elimination</a:t>
            </a:r>
          </a:p>
          <a:p>
            <a:r>
              <a:rPr lang="en-US">
                <a:latin typeface="Arial Narrow" charset="0"/>
              </a:rPr>
              <a:t>Dead-code elimination</a:t>
            </a:r>
          </a:p>
          <a:p>
            <a:r>
              <a:rPr lang="en-US">
                <a:latin typeface="Arial Narrow" charset="0"/>
              </a:rPr>
              <a:t>Operator-strength reduction</a:t>
            </a:r>
          </a:p>
          <a:p>
            <a:r>
              <a:rPr lang="en-US">
                <a:latin typeface="Arial Narrow" charset="0"/>
              </a:rPr>
              <a:t>Code motion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18435"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299877A2-7127-B542-9290-A2F113670681}" type="slidenum">
              <a:rPr lang="en-US" sz="1400" b="0"/>
              <a:pPr/>
              <a:t>15</a:t>
            </a:fld>
            <a:endParaRPr lang="en-US" sz="1400" b="0"/>
          </a:p>
        </p:txBody>
      </p:sp>
      <p:sp>
        <p:nvSpPr>
          <p:cNvPr id="18436" name="Rectangle 2"/>
          <p:cNvSpPr>
            <a:spLocks noGrp="1" noChangeArrowheads="1"/>
          </p:cNvSpPr>
          <p:nvPr>
            <p:ph type="title"/>
          </p:nvPr>
        </p:nvSpPr>
        <p:spPr/>
        <p:txBody>
          <a:bodyPr/>
          <a:lstStyle/>
          <a:p>
            <a:r>
              <a:rPr lang="en-US">
                <a:latin typeface="Arial Narrow" charset="0"/>
              </a:rPr>
              <a:t>Tree-height reduction</a:t>
            </a:r>
          </a:p>
        </p:txBody>
      </p:sp>
      <p:sp>
        <p:nvSpPr>
          <p:cNvPr id="1372163" name="Rectangle 3"/>
          <p:cNvSpPr>
            <a:spLocks noGrp="1" noChangeArrowheads="1"/>
          </p:cNvSpPr>
          <p:nvPr>
            <p:ph type="body" idx="1"/>
          </p:nvPr>
        </p:nvSpPr>
        <p:spPr>
          <a:xfrm>
            <a:off x="228600" y="1143000"/>
            <a:ext cx="8699500" cy="5207000"/>
          </a:xfrm>
        </p:spPr>
        <p:txBody>
          <a:bodyPr/>
          <a:lstStyle/>
          <a:p>
            <a:pPr marL="342900" indent="-342900">
              <a:lnSpc>
                <a:spcPct val="90000"/>
              </a:lnSpc>
            </a:pPr>
            <a:r>
              <a:rPr lang="en-US">
                <a:latin typeface="Arial Narrow" charset="0"/>
              </a:rPr>
              <a:t>Applied to arithmetic expressions</a:t>
            </a:r>
          </a:p>
          <a:p>
            <a:pPr marL="342900" indent="-342900">
              <a:lnSpc>
                <a:spcPct val="90000"/>
              </a:lnSpc>
            </a:pPr>
            <a:r>
              <a:rPr lang="en-US">
                <a:latin typeface="Arial Narrow" charset="0"/>
              </a:rPr>
              <a:t>Goal:</a:t>
            </a:r>
          </a:p>
          <a:p>
            <a:pPr marL="742950" lvl="1" indent="-285750">
              <a:lnSpc>
                <a:spcPct val="90000"/>
              </a:lnSpc>
            </a:pPr>
            <a:r>
              <a:rPr lang="en-US">
                <a:latin typeface="Arial Narrow" charset="0"/>
              </a:rPr>
              <a:t>Split into two-operand expressions to exploit hardware parallelism at best</a:t>
            </a:r>
          </a:p>
          <a:p>
            <a:pPr marL="342900" indent="-342900">
              <a:lnSpc>
                <a:spcPct val="90000"/>
              </a:lnSpc>
            </a:pPr>
            <a:r>
              <a:rPr lang="en-US">
                <a:latin typeface="Arial Narrow" charset="0"/>
              </a:rPr>
              <a:t>Techniques:</a:t>
            </a:r>
          </a:p>
          <a:p>
            <a:pPr marL="742950" lvl="1" indent="-285750">
              <a:lnSpc>
                <a:spcPct val="90000"/>
              </a:lnSpc>
            </a:pPr>
            <a:r>
              <a:rPr lang="en-US">
                <a:latin typeface="Arial Narrow" charset="0"/>
              </a:rPr>
              <a:t>Balance the expression tree</a:t>
            </a:r>
          </a:p>
          <a:p>
            <a:pPr marL="742950" lvl="1" indent="-285750">
              <a:lnSpc>
                <a:spcPct val="90000"/>
              </a:lnSpc>
            </a:pPr>
            <a:r>
              <a:rPr lang="en-US">
                <a:latin typeface="Arial Narrow" charset="0"/>
              </a:rPr>
              <a:t>Exploit </a:t>
            </a:r>
            <a:r>
              <a:rPr lang="en-US" i="1">
                <a:latin typeface="Arial Narrow" charset="0"/>
              </a:rPr>
              <a:t>commutativity, associativity </a:t>
            </a:r>
            <a:r>
              <a:rPr lang="en-US">
                <a:latin typeface="Arial Narrow" charset="0"/>
              </a:rPr>
              <a:t>and </a:t>
            </a:r>
            <a:r>
              <a:rPr lang="en-US" i="1">
                <a:latin typeface="Arial Narrow" charset="0"/>
              </a:rPr>
              <a:t>distributivity</a:t>
            </a:r>
            <a:endParaRPr lang="en-US">
              <a:latin typeface="Arial Narrow"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7216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7216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721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19459"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2819F6C1-D9A3-0F43-A99A-2BC7E42D5AC9}" type="slidenum">
              <a:rPr lang="en-US" sz="1400" b="0"/>
              <a:pPr/>
              <a:t>16</a:t>
            </a:fld>
            <a:endParaRPr lang="en-US" sz="1400" b="0"/>
          </a:p>
        </p:txBody>
      </p:sp>
      <p:sp>
        <p:nvSpPr>
          <p:cNvPr id="19460" name="Rectangle 2"/>
          <p:cNvSpPr>
            <a:spLocks noGrp="1" noChangeArrowheads="1"/>
          </p:cNvSpPr>
          <p:nvPr>
            <p:ph type="title"/>
          </p:nvPr>
        </p:nvSpPr>
        <p:spPr>
          <a:xfrm>
            <a:off x="263525" y="0"/>
            <a:ext cx="8534400" cy="990600"/>
          </a:xfrm>
        </p:spPr>
        <p:txBody>
          <a:bodyPr/>
          <a:lstStyle/>
          <a:p>
            <a:r>
              <a:rPr lang="en-US">
                <a:latin typeface="Arial Narrow" charset="0"/>
              </a:rPr>
              <a:t>Example of tree-height reduction using commutativity and associativity</a:t>
            </a:r>
            <a:endParaRPr lang="en-US" sz="2400">
              <a:latin typeface="Arial Narrow" charset="0"/>
            </a:endParaRPr>
          </a:p>
        </p:txBody>
      </p:sp>
      <p:grpSp>
        <p:nvGrpSpPr>
          <p:cNvPr id="19461" name="Group 3"/>
          <p:cNvGrpSpPr>
            <a:grpSpLocks/>
          </p:cNvGrpSpPr>
          <p:nvPr/>
        </p:nvGrpSpPr>
        <p:grpSpPr bwMode="auto">
          <a:xfrm>
            <a:off x="2555875" y="1628775"/>
            <a:ext cx="576263" cy="504825"/>
            <a:chOff x="1565" y="1298"/>
            <a:chExt cx="363" cy="318"/>
          </a:xfrm>
        </p:grpSpPr>
        <p:sp>
          <p:nvSpPr>
            <p:cNvPr id="19498" name="Oval 4"/>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9499" name="Text Box 5"/>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a:t>
              </a:r>
            </a:p>
          </p:txBody>
        </p:sp>
      </p:grpSp>
      <p:grpSp>
        <p:nvGrpSpPr>
          <p:cNvPr id="19462" name="Group 6"/>
          <p:cNvGrpSpPr>
            <a:grpSpLocks/>
          </p:cNvGrpSpPr>
          <p:nvPr/>
        </p:nvGrpSpPr>
        <p:grpSpPr bwMode="auto">
          <a:xfrm>
            <a:off x="1619250" y="2636838"/>
            <a:ext cx="576263" cy="504825"/>
            <a:chOff x="1565" y="1298"/>
            <a:chExt cx="363" cy="318"/>
          </a:xfrm>
        </p:grpSpPr>
        <p:sp>
          <p:nvSpPr>
            <p:cNvPr id="19496" name="Oval 7"/>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9497" name="Text Box 8"/>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a:t>
              </a:r>
            </a:p>
          </p:txBody>
        </p:sp>
      </p:grpSp>
      <p:grpSp>
        <p:nvGrpSpPr>
          <p:cNvPr id="19463" name="Group 9"/>
          <p:cNvGrpSpPr>
            <a:grpSpLocks/>
          </p:cNvGrpSpPr>
          <p:nvPr/>
        </p:nvGrpSpPr>
        <p:grpSpPr bwMode="auto">
          <a:xfrm>
            <a:off x="2268538" y="3500438"/>
            <a:ext cx="576262" cy="504825"/>
            <a:chOff x="1565" y="1298"/>
            <a:chExt cx="363" cy="318"/>
          </a:xfrm>
        </p:grpSpPr>
        <p:sp>
          <p:nvSpPr>
            <p:cNvPr id="19494" name="Oval 10"/>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9495" name="Text Box 11"/>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a:t>
              </a:r>
            </a:p>
          </p:txBody>
        </p:sp>
      </p:grpSp>
      <p:grpSp>
        <p:nvGrpSpPr>
          <p:cNvPr id="19464" name="Group 12"/>
          <p:cNvGrpSpPr>
            <a:grpSpLocks/>
          </p:cNvGrpSpPr>
          <p:nvPr/>
        </p:nvGrpSpPr>
        <p:grpSpPr bwMode="auto">
          <a:xfrm>
            <a:off x="6372225" y="2636838"/>
            <a:ext cx="576263" cy="504825"/>
            <a:chOff x="1565" y="1298"/>
            <a:chExt cx="363" cy="318"/>
          </a:xfrm>
        </p:grpSpPr>
        <p:sp>
          <p:nvSpPr>
            <p:cNvPr id="19492" name="Oval 13"/>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9493" name="Text Box 14"/>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a:t>
              </a:r>
            </a:p>
          </p:txBody>
        </p:sp>
      </p:grpSp>
      <p:grpSp>
        <p:nvGrpSpPr>
          <p:cNvPr id="19465" name="Group 15"/>
          <p:cNvGrpSpPr>
            <a:grpSpLocks/>
          </p:cNvGrpSpPr>
          <p:nvPr/>
        </p:nvGrpSpPr>
        <p:grpSpPr bwMode="auto">
          <a:xfrm>
            <a:off x="4932363" y="2636838"/>
            <a:ext cx="576262" cy="504825"/>
            <a:chOff x="1565" y="1298"/>
            <a:chExt cx="363" cy="318"/>
          </a:xfrm>
        </p:grpSpPr>
        <p:sp>
          <p:nvSpPr>
            <p:cNvPr id="19490" name="Oval 16"/>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9491" name="Text Box 17"/>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a:t>
              </a:r>
            </a:p>
          </p:txBody>
        </p:sp>
      </p:grpSp>
      <p:grpSp>
        <p:nvGrpSpPr>
          <p:cNvPr id="19466" name="Group 18"/>
          <p:cNvGrpSpPr>
            <a:grpSpLocks/>
          </p:cNvGrpSpPr>
          <p:nvPr/>
        </p:nvGrpSpPr>
        <p:grpSpPr bwMode="auto">
          <a:xfrm>
            <a:off x="5651500" y="1700213"/>
            <a:ext cx="576263" cy="504825"/>
            <a:chOff x="1565" y="1298"/>
            <a:chExt cx="363" cy="318"/>
          </a:xfrm>
        </p:grpSpPr>
        <p:sp>
          <p:nvSpPr>
            <p:cNvPr id="19488" name="Oval 19"/>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9489" name="Text Box 20"/>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a:t>
              </a:r>
            </a:p>
          </p:txBody>
        </p:sp>
      </p:grpSp>
      <p:sp>
        <p:nvSpPr>
          <p:cNvPr id="19467" name="Line 21"/>
          <p:cNvSpPr>
            <a:spLocks noChangeShapeType="1"/>
          </p:cNvSpPr>
          <p:nvPr/>
        </p:nvSpPr>
        <p:spPr bwMode="auto">
          <a:xfrm flipH="1">
            <a:off x="1908175" y="2060575"/>
            <a:ext cx="719138" cy="576263"/>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9468" name="Line 22"/>
          <p:cNvSpPr>
            <a:spLocks noChangeShapeType="1"/>
          </p:cNvSpPr>
          <p:nvPr/>
        </p:nvSpPr>
        <p:spPr bwMode="auto">
          <a:xfrm>
            <a:off x="2051050" y="3068638"/>
            <a:ext cx="360363" cy="4318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9469" name="Line 23"/>
          <p:cNvSpPr>
            <a:spLocks noChangeShapeType="1"/>
          </p:cNvSpPr>
          <p:nvPr/>
        </p:nvSpPr>
        <p:spPr bwMode="auto">
          <a:xfrm flipH="1">
            <a:off x="1979613" y="4005263"/>
            <a:ext cx="431800" cy="71913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9470" name="Line 24"/>
          <p:cNvSpPr>
            <a:spLocks noChangeShapeType="1"/>
          </p:cNvSpPr>
          <p:nvPr/>
        </p:nvSpPr>
        <p:spPr bwMode="auto">
          <a:xfrm>
            <a:off x="2627313" y="4005263"/>
            <a:ext cx="288925" cy="71913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9471" name="Line 25"/>
          <p:cNvSpPr>
            <a:spLocks noChangeShapeType="1"/>
          </p:cNvSpPr>
          <p:nvPr/>
        </p:nvSpPr>
        <p:spPr bwMode="auto">
          <a:xfrm flipH="1">
            <a:off x="1258888" y="3140075"/>
            <a:ext cx="504825" cy="15843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9472" name="Line 26"/>
          <p:cNvSpPr>
            <a:spLocks noChangeShapeType="1"/>
          </p:cNvSpPr>
          <p:nvPr/>
        </p:nvSpPr>
        <p:spPr bwMode="auto">
          <a:xfrm>
            <a:off x="2987675" y="2060575"/>
            <a:ext cx="504825" cy="26638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9473" name="Line 27"/>
          <p:cNvSpPr>
            <a:spLocks noChangeShapeType="1"/>
          </p:cNvSpPr>
          <p:nvPr/>
        </p:nvSpPr>
        <p:spPr bwMode="auto">
          <a:xfrm flipH="1">
            <a:off x="5219700" y="2132013"/>
            <a:ext cx="504825" cy="5048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9474" name="Line 28"/>
          <p:cNvSpPr>
            <a:spLocks noChangeShapeType="1"/>
          </p:cNvSpPr>
          <p:nvPr/>
        </p:nvSpPr>
        <p:spPr bwMode="auto">
          <a:xfrm>
            <a:off x="6084888" y="2060575"/>
            <a:ext cx="574675" cy="576263"/>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9475" name="Line 29"/>
          <p:cNvSpPr>
            <a:spLocks noChangeShapeType="1"/>
          </p:cNvSpPr>
          <p:nvPr/>
        </p:nvSpPr>
        <p:spPr bwMode="auto">
          <a:xfrm flipH="1">
            <a:off x="4643438" y="3140075"/>
            <a:ext cx="433387" cy="15843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9476" name="Line 30"/>
          <p:cNvSpPr>
            <a:spLocks noChangeShapeType="1"/>
          </p:cNvSpPr>
          <p:nvPr/>
        </p:nvSpPr>
        <p:spPr bwMode="auto">
          <a:xfrm flipH="1">
            <a:off x="6011863" y="3140075"/>
            <a:ext cx="504825" cy="15843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9477" name="Line 31"/>
          <p:cNvSpPr>
            <a:spLocks noChangeShapeType="1"/>
          </p:cNvSpPr>
          <p:nvPr/>
        </p:nvSpPr>
        <p:spPr bwMode="auto">
          <a:xfrm>
            <a:off x="5292725" y="3140075"/>
            <a:ext cx="358775" cy="15843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9478" name="Line 32"/>
          <p:cNvSpPr>
            <a:spLocks noChangeShapeType="1"/>
          </p:cNvSpPr>
          <p:nvPr/>
        </p:nvSpPr>
        <p:spPr bwMode="auto">
          <a:xfrm>
            <a:off x="6804025" y="3068638"/>
            <a:ext cx="504825" cy="165576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9479" name="Text Box 33"/>
          <p:cNvSpPr txBox="1">
            <a:spLocks noChangeArrowheads="1"/>
          </p:cNvSpPr>
          <p:nvPr/>
        </p:nvSpPr>
        <p:spPr bwMode="auto">
          <a:xfrm>
            <a:off x="1042988" y="4724400"/>
            <a:ext cx="433387"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a:t>
            </a:r>
          </a:p>
        </p:txBody>
      </p:sp>
      <p:sp>
        <p:nvSpPr>
          <p:cNvPr id="19480" name="Text Box 34"/>
          <p:cNvSpPr txBox="1">
            <a:spLocks noChangeArrowheads="1"/>
          </p:cNvSpPr>
          <p:nvPr/>
        </p:nvSpPr>
        <p:spPr bwMode="auto">
          <a:xfrm>
            <a:off x="4427538" y="4724400"/>
            <a:ext cx="433387"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a:t>
            </a:r>
          </a:p>
        </p:txBody>
      </p:sp>
      <p:sp>
        <p:nvSpPr>
          <p:cNvPr id="19481" name="Text Box 35"/>
          <p:cNvSpPr txBox="1">
            <a:spLocks noChangeArrowheads="1"/>
          </p:cNvSpPr>
          <p:nvPr/>
        </p:nvSpPr>
        <p:spPr bwMode="auto">
          <a:xfrm>
            <a:off x="1763713" y="4724400"/>
            <a:ext cx="433387"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b</a:t>
            </a:r>
          </a:p>
        </p:txBody>
      </p:sp>
      <p:sp>
        <p:nvSpPr>
          <p:cNvPr id="19482" name="Text Box 36"/>
          <p:cNvSpPr txBox="1">
            <a:spLocks noChangeArrowheads="1"/>
          </p:cNvSpPr>
          <p:nvPr/>
        </p:nvSpPr>
        <p:spPr bwMode="auto">
          <a:xfrm>
            <a:off x="5795963" y="4724400"/>
            <a:ext cx="433387"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b</a:t>
            </a:r>
          </a:p>
        </p:txBody>
      </p:sp>
      <p:sp>
        <p:nvSpPr>
          <p:cNvPr id="19483" name="Text Box 37"/>
          <p:cNvSpPr txBox="1">
            <a:spLocks noChangeArrowheads="1"/>
          </p:cNvSpPr>
          <p:nvPr/>
        </p:nvSpPr>
        <p:spPr bwMode="auto">
          <a:xfrm>
            <a:off x="2627313" y="4724400"/>
            <a:ext cx="433387"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c</a:t>
            </a:r>
          </a:p>
        </p:txBody>
      </p:sp>
      <p:sp>
        <p:nvSpPr>
          <p:cNvPr id="19484" name="Text Box 38"/>
          <p:cNvSpPr txBox="1">
            <a:spLocks noChangeArrowheads="1"/>
          </p:cNvSpPr>
          <p:nvPr/>
        </p:nvSpPr>
        <p:spPr bwMode="auto">
          <a:xfrm>
            <a:off x="7092950" y="4724400"/>
            <a:ext cx="43338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c</a:t>
            </a:r>
          </a:p>
        </p:txBody>
      </p:sp>
      <p:sp>
        <p:nvSpPr>
          <p:cNvPr id="19485" name="Text Box 39"/>
          <p:cNvSpPr txBox="1">
            <a:spLocks noChangeArrowheads="1"/>
          </p:cNvSpPr>
          <p:nvPr/>
        </p:nvSpPr>
        <p:spPr bwMode="auto">
          <a:xfrm>
            <a:off x="3276600" y="4724400"/>
            <a:ext cx="43338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d</a:t>
            </a:r>
          </a:p>
        </p:txBody>
      </p:sp>
      <p:sp>
        <p:nvSpPr>
          <p:cNvPr id="19486" name="Text Box 40"/>
          <p:cNvSpPr txBox="1">
            <a:spLocks noChangeArrowheads="1"/>
          </p:cNvSpPr>
          <p:nvPr/>
        </p:nvSpPr>
        <p:spPr bwMode="auto">
          <a:xfrm>
            <a:off x="5435600" y="4724400"/>
            <a:ext cx="43338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d</a:t>
            </a:r>
          </a:p>
        </p:txBody>
      </p:sp>
      <p:sp>
        <p:nvSpPr>
          <p:cNvPr id="19487" name="Text Box 41"/>
          <p:cNvSpPr txBox="1">
            <a:spLocks noChangeArrowheads="1"/>
          </p:cNvSpPr>
          <p:nvPr/>
        </p:nvSpPr>
        <p:spPr bwMode="auto">
          <a:xfrm>
            <a:off x="1187450" y="5373688"/>
            <a:ext cx="6264275"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b="0">
                <a:solidFill>
                  <a:schemeClr val="tx2"/>
                </a:solidFill>
                <a:latin typeface="Arial" charset="0"/>
                <a:cs typeface="Arial" charset="0"/>
              </a:rPr>
              <a:t>x = a + b * c + d </a:t>
            </a:r>
            <a:r>
              <a:rPr lang="en-US" b="0">
                <a:solidFill>
                  <a:schemeClr val="tx2"/>
                </a:solidFill>
                <a:latin typeface="Arial" charset="0"/>
                <a:cs typeface="Arial" charset="0"/>
              </a:rPr>
              <a:t>→</a:t>
            </a:r>
            <a:r>
              <a:rPr lang="en-US" sz="1800" b="0">
                <a:solidFill>
                  <a:schemeClr val="tx2"/>
                </a:solidFill>
                <a:latin typeface="Arial" charset="0"/>
                <a:cs typeface="Arial" charset="0"/>
              </a:rPr>
              <a:t> x = (a + d) + b * c</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20483"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59707476-BCFC-E441-97C6-DB7294522D1E}" type="slidenum">
              <a:rPr lang="en-US" sz="1400" b="0"/>
              <a:pPr/>
              <a:t>17</a:t>
            </a:fld>
            <a:endParaRPr lang="en-US" sz="1400" b="0"/>
          </a:p>
        </p:txBody>
      </p:sp>
      <p:sp>
        <p:nvSpPr>
          <p:cNvPr id="20484" name="Rectangle 2"/>
          <p:cNvSpPr>
            <a:spLocks noGrp="1" noChangeArrowheads="1"/>
          </p:cNvSpPr>
          <p:nvPr>
            <p:ph type="title"/>
          </p:nvPr>
        </p:nvSpPr>
        <p:spPr>
          <a:xfrm>
            <a:off x="276225" y="0"/>
            <a:ext cx="8534400" cy="1003300"/>
          </a:xfrm>
        </p:spPr>
        <p:txBody>
          <a:bodyPr/>
          <a:lstStyle/>
          <a:p>
            <a:r>
              <a:rPr lang="en-US">
                <a:latin typeface="Arial Narrow" charset="0"/>
              </a:rPr>
              <a:t>Example of tree-height reduction using distributivity</a:t>
            </a:r>
            <a:endParaRPr lang="en-US" sz="2400">
              <a:latin typeface="Arial Narrow" charset="0"/>
            </a:endParaRPr>
          </a:p>
        </p:txBody>
      </p:sp>
      <p:grpSp>
        <p:nvGrpSpPr>
          <p:cNvPr id="20485" name="Group 3"/>
          <p:cNvGrpSpPr>
            <a:grpSpLocks/>
          </p:cNvGrpSpPr>
          <p:nvPr/>
        </p:nvGrpSpPr>
        <p:grpSpPr bwMode="auto">
          <a:xfrm>
            <a:off x="1979613" y="1484313"/>
            <a:ext cx="576262" cy="504825"/>
            <a:chOff x="1565" y="1298"/>
            <a:chExt cx="363" cy="318"/>
          </a:xfrm>
        </p:grpSpPr>
        <p:sp>
          <p:nvSpPr>
            <p:cNvPr id="20540" name="Oval 4"/>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0541" name="Text Box 5"/>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a:t>
              </a:r>
            </a:p>
          </p:txBody>
        </p:sp>
      </p:grpSp>
      <p:grpSp>
        <p:nvGrpSpPr>
          <p:cNvPr id="20486" name="Group 6"/>
          <p:cNvGrpSpPr>
            <a:grpSpLocks/>
          </p:cNvGrpSpPr>
          <p:nvPr/>
        </p:nvGrpSpPr>
        <p:grpSpPr bwMode="auto">
          <a:xfrm>
            <a:off x="3059113" y="2276475"/>
            <a:ext cx="576262" cy="504825"/>
            <a:chOff x="1565" y="1298"/>
            <a:chExt cx="363" cy="318"/>
          </a:xfrm>
        </p:grpSpPr>
        <p:sp>
          <p:nvSpPr>
            <p:cNvPr id="20538" name="Oval 7"/>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0539" name="Text Box 8"/>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a:t>
              </a:r>
            </a:p>
          </p:txBody>
        </p:sp>
      </p:grpSp>
      <p:grpSp>
        <p:nvGrpSpPr>
          <p:cNvPr id="20487" name="Group 9"/>
          <p:cNvGrpSpPr>
            <a:grpSpLocks/>
          </p:cNvGrpSpPr>
          <p:nvPr/>
        </p:nvGrpSpPr>
        <p:grpSpPr bwMode="auto">
          <a:xfrm>
            <a:off x="2484438" y="3068638"/>
            <a:ext cx="576262" cy="504825"/>
            <a:chOff x="1565" y="1298"/>
            <a:chExt cx="363" cy="318"/>
          </a:xfrm>
        </p:grpSpPr>
        <p:sp>
          <p:nvSpPr>
            <p:cNvPr id="20536" name="Oval 10"/>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0537" name="Text Box 11"/>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a:t>
              </a:r>
            </a:p>
          </p:txBody>
        </p:sp>
      </p:grpSp>
      <p:grpSp>
        <p:nvGrpSpPr>
          <p:cNvPr id="20488" name="Group 12"/>
          <p:cNvGrpSpPr>
            <a:grpSpLocks/>
          </p:cNvGrpSpPr>
          <p:nvPr/>
        </p:nvGrpSpPr>
        <p:grpSpPr bwMode="auto">
          <a:xfrm>
            <a:off x="1908175" y="3860800"/>
            <a:ext cx="576263" cy="504825"/>
            <a:chOff x="1565" y="1298"/>
            <a:chExt cx="363" cy="318"/>
          </a:xfrm>
        </p:grpSpPr>
        <p:sp>
          <p:nvSpPr>
            <p:cNvPr id="20534" name="Oval 13"/>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0535" name="Text Box 14"/>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a:t>
              </a:r>
            </a:p>
          </p:txBody>
        </p:sp>
      </p:grpSp>
      <p:grpSp>
        <p:nvGrpSpPr>
          <p:cNvPr id="20489" name="Group 15"/>
          <p:cNvGrpSpPr>
            <a:grpSpLocks/>
          </p:cNvGrpSpPr>
          <p:nvPr/>
        </p:nvGrpSpPr>
        <p:grpSpPr bwMode="auto">
          <a:xfrm>
            <a:off x="6299200" y="1557338"/>
            <a:ext cx="576263" cy="504825"/>
            <a:chOff x="1565" y="1298"/>
            <a:chExt cx="363" cy="318"/>
          </a:xfrm>
        </p:grpSpPr>
        <p:sp>
          <p:nvSpPr>
            <p:cNvPr id="20532" name="Oval 16"/>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0533" name="Text Box 17"/>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a:t>
              </a:r>
            </a:p>
          </p:txBody>
        </p:sp>
      </p:grpSp>
      <p:grpSp>
        <p:nvGrpSpPr>
          <p:cNvPr id="20490" name="Group 18"/>
          <p:cNvGrpSpPr>
            <a:grpSpLocks/>
          </p:cNvGrpSpPr>
          <p:nvPr/>
        </p:nvGrpSpPr>
        <p:grpSpPr bwMode="auto">
          <a:xfrm>
            <a:off x="5291138" y="2349500"/>
            <a:ext cx="576262" cy="504825"/>
            <a:chOff x="1565" y="1298"/>
            <a:chExt cx="363" cy="318"/>
          </a:xfrm>
        </p:grpSpPr>
        <p:sp>
          <p:nvSpPr>
            <p:cNvPr id="20530" name="Oval 19"/>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0531" name="Text Box 20"/>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a:t>
              </a:r>
            </a:p>
          </p:txBody>
        </p:sp>
      </p:grpSp>
      <p:grpSp>
        <p:nvGrpSpPr>
          <p:cNvPr id="20491" name="Group 21"/>
          <p:cNvGrpSpPr>
            <a:grpSpLocks/>
          </p:cNvGrpSpPr>
          <p:nvPr/>
        </p:nvGrpSpPr>
        <p:grpSpPr bwMode="auto">
          <a:xfrm>
            <a:off x="7164388" y="2349500"/>
            <a:ext cx="576262" cy="504825"/>
            <a:chOff x="1565" y="1298"/>
            <a:chExt cx="363" cy="318"/>
          </a:xfrm>
        </p:grpSpPr>
        <p:sp>
          <p:nvSpPr>
            <p:cNvPr id="20528" name="Oval 22"/>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0529" name="Text Box 23"/>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a:t>
              </a:r>
            </a:p>
          </p:txBody>
        </p:sp>
      </p:grpSp>
      <p:grpSp>
        <p:nvGrpSpPr>
          <p:cNvPr id="20492" name="Group 24"/>
          <p:cNvGrpSpPr>
            <a:grpSpLocks/>
          </p:cNvGrpSpPr>
          <p:nvPr/>
        </p:nvGrpSpPr>
        <p:grpSpPr bwMode="auto">
          <a:xfrm>
            <a:off x="4714875" y="3284538"/>
            <a:ext cx="576263" cy="504825"/>
            <a:chOff x="1565" y="1298"/>
            <a:chExt cx="363" cy="318"/>
          </a:xfrm>
        </p:grpSpPr>
        <p:sp>
          <p:nvSpPr>
            <p:cNvPr id="20526" name="Oval 25"/>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0527" name="Text Box 26"/>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a:t>
              </a:r>
            </a:p>
          </p:txBody>
        </p:sp>
      </p:grpSp>
      <p:grpSp>
        <p:nvGrpSpPr>
          <p:cNvPr id="20493" name="Group 27"/>
          <p:cNvGrpSpPr>
            <a:grpSpLocks/>
          </p:cNvGrpSpPr>
          <p:nvPr/>
        </p:nvGrpSpPr>
        <p:grpSpPr bwMode="auto">
          <a:xfrm>
            <a:off x="5867400" y="3284538"/>
            <a:ext cx="576263" cy="504825"/>
            <a:chOff x="1565" y="1298"/>
            <a:chExt cx="363" cy="318"/>
          </a:xfrm>
        </p:grpSpPr>
        <p:sp>
          <p:nvSpPr>
            <p:cNvPr id="20524" name="Oval 28"/>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0525" name="Text Box 29"/>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a:t>
              </a:r>
            </a:p>
          </p:txBody>
        </p:sp>
      </p:grpSp>
      <p:sp>
        <p:nvSpPr>
          <p:cNvPr id="20494" name="Line 30"/>
          <p:cNvSpPr>
            <a:spLocks noChangeShapeType="1"/>
          </p:cNvSpPr>
          <p:nvPr/>
        </p:nvSpPr>
        <p:spPr bwMode="auto">
          <a:xfrm flipH="1">
            <a:off x="971550" y="1916113"/>
            <a:ext cx="1152525" cy="309721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0495" name="Line 31"/>
          <p:cNvSpPr>
            <a:spLocks noChangeShapeType="1"/>
          </p:cNvSpPr>
          <p:nvPr/>
        </p:nvSpPr>
        <p:spPr bwMode="auto">
          <a:xfrm>
            <a:off x="2411413" y="1844675"/>
            <a:ext cx="720725" cy="5048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0496" name="Line 32"/>
          <p:cNvSpPr>
            <a:spLocks noChangeShapeType="1"/>
          </p:cNvSpPr>
          <p:nvPr/>
        </p:nvSpPr>
        <p:spPr bwMode="auto">
          <a:xfrm flipH="1">
            <a:off x="2843213" y="2708275"/>
            <a:ext cx="360362" cy="43338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0497" name="Line 33"/>
          <p:cNvSpPr>
            <a:spLocks noChangeShapeType="1"/>
          </p:cNvSpPr>
          <p:nvPr/>
        </p:nvSpPr>
        <p:spPr bwMode="auto">
          <a:xfrm flipH="1">
            <a:off x="2268538" y="3500438"/>
            <a:ext cx="287337" cy="36036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0498" name="Line 34"/>
          <p:cNvSpPr>
            <a:spLocks noChangeShapeType="1"/>
          </p:cNvSpPr>
          <p:nvPr/>
        </p:nvSpPr>
        <p:spPr bwMode="auto">
          <a:xfrm flipH="1">
            <a:off x="1476375" y="4292600"/>
            <a:ext cx="503238" cy="7207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0499" name="Line 35"/>
          <p:cNvSpPr>
            <a:spLocks noChangeShapeType="1"/>
          </p:cNvSpPr>
          <p:nvPr/>
        </p:nvSpPr>
        <p:spPr bwMode="auto">
          <a:xfrm>
            <a:off x="2268538" y="4365625"/>
            <a:ext cx="215900" cy="6477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0500" name="Line 36"/>
          <p:cNvSpPr>
            <a:spLocks noChangeShapeType="1"/>
          </p:cNvSpPr>
          <p:nvPr/>
        </p:nvSpPr>
        <p:spPr bwMode="auto">
          <a:xfrm>
            <a:off x="2916238" y="3500438"/>
            <a:ext cx="287337" cy="15128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0501" name="Line 37"/>
          <p:cNvSpPr>
            <a:spLocks noChangeShapeType="1"/>
          </p:cNvSpPr>
          <p:nvPr/>
        </p:nvSpPr>
        <p:spPr bwMode="auto">
          <a:xfrm>
            <a:off x="3492500" y="2708275"/>
            <a:ext cx="358775" cy="230505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0502" name="Line 38"/>
          <p:cNvSpPr>
            <a:spLocks noChangeShapeType="1"/>
          </p:cNvSpPr>
          <p:nvPr/>
        </p:nvSpPr>
        <p:spPr bwMode="auto">
          <a:xfrm flipH="1">
            <a:off x="4500563" y="3789363"/>
            <a:ext cx="358775" cy="122396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0503" name="Line 39"/>
          <p:cNvSpPr>
            <a:spLocks noChangeShapeType="1"/>
          </p:cNvSpPr>
          <p:nvPr/>
        </p:nvSpPr>
        <p:spPr bwMode="auto">
          <a:xfrm>
            <a:off x="5076825" y="3789363"/>
            <a:ext cx="215900" cy="122396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0504" name="Line 40"/>
          <p:cNvSpPr>
            <a:spLocks noChangeShapeType="1"/>
          </p:cNvSpPr>
          <p:nvPr/>
        </p:nvSpPr>
        <p:spPr bwMode="auto">
          <a:xfrm flipH="1">
            <a:off x="5651500" y="3789363"/>
            <a:ext cx="360363" cy="122396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0505" name="Line 41"/>
          <p:cNvSpPr>
            <a:spLocks noChangeShapeType="1"/>
          </p:cNvSpPr>
          <p:nvPr/>
        </p:nvSpPr>
        <p:spPr bwMode="auto">
          <a:xfrm>
            <a:off x="6227763" y="3789363"/>
            <a:ext cx="288925" cy="122396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0506" name="Line 42"/>
          <p:cNvSpPr>
            <a:spLocks noChangeShapeType="1"/>
          </p:cNvSpPr>
          <p:nvPr/>
        </p:nvSpPr>
        <p:spPr bwMode="auto">
          <a:xfrm flipH="1">
            <a:off x="6877050" y="2852738"/>
            <a:ext cx="431800" cy="21605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0507" name="Line 43"/>
          <p:cNvSpPr>
            <a:spLocks noChangeShapeType="1"/>
          </p:cNvSpPr>
          <p:nvPr/>
        </p:nvSpPr>
        <p:spPr bwMode="auto">
          <a:xfrm>
            <a:off x="7524750" y="2852738"/>
            <a:ext cx="360363" cy="21605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0508" name="Line 44"/>
          <p:cNvSpPr>
            <a:spLocks noChangeShapeType="1"/>
          </p:cNvSpPr>
          <p:nvPr/>
        </p:nvSpPr>
        <p:spPr bwMode="auto">
          <a:xfrm flipH="1">
            <a:off x="5003800" y="2781300"/>
            <a:ext cx="360363" cy="50323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0509" name="Line 45"/>
          <p:cNvSpPr>
            <a:spLocks noChangeShapeType="1"/>
          </p:cNvSpPr>
          <p:nvPr/>
        </p:nvSpPr>
        <p:spPr bwMode="auto">
          <a:xfrm>
            <a:off x="5724525" y="2781300"/>
            <a:ext cx="360363" cy="50323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0510" name="Line 46"/>
          <p:cNvSpPr>
            <a:spLocks noChangeShapeType="1"/>
          </p:cNvSpPr>
          <p:nvPr/>
        </p:nvSpPr>
        <p:spPr bwMode="auto">
          <a:xfrm flipH="1">
            <a:off x="5580063" y="1916113"/>
            <a:ext cx="720725" cy="4333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0511" name="Line 47"/>
          <p:cNvSpPr>
            <a:spLocks noChangeShapeType="1"/>
          </p:cNvSpPr>
          <p:nvPr/>
        </p:nvSpPr>
        <p:spPr bwMode="auto">
          <a:xfrm>
            <a:off x="6804025" y="1844675"/>
            <a:ext cx="647700" cy="5048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0512" name="Text Box 48"/>
          <p:cNvSpPr txBox="1">
            <a:spLocks noChangeArrowheads="1"/>
          </p:cNvSpPr>
          <p:nvPr/>
        </p:nvSpPr>
        <p:spPr bwMode="auto">
          <a:xfrm>
            <a:off x="755650" y="5013325"/>
            <a:ext cx="43338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a:t>
            </a:r>
          </a:p>
        </p:txBody>
      </p:sp>
      <p:sp>
        <p:nvSpPr>
          <p:cNvPr id="20513" name="Text Box 49"/>
          <p:cNvSpPr txBox="1">
            <a:spLocks noChangeArrowheads="1"/>
          </p:cNvSpPr>
          <p:nvPr/>
        </p:nvSpPr>
        <p:spPr bwMode="auto">
          <a:xfrm>
            <a:off x="4284663" y="5013325"/>
            <a:ext cx="433387"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a:t>
            </a:r>
          </a:p>
        </p:txBody>
      </p:sp>
      <p:sp>
        <p:nvSpPr>
          <p:cNvPr id="20514" name="Text Box 50"/>
          <p:cNvSpPr txBox="1">
            <a:spLocks noChangeArrowheads="1"/>
          </p:cNvSpPr>
          <p:nvPr/>
        </p:nvSpPr>
        <p:spPr bwMode="auto">
          <a:xfrm>
            <a:off x="1258888" y="5013325"/>
            <a:ext cx="433387"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b</a:t>
            </a:r>
          </a:p>
        </p:txBody>
      </p:sp>
      <p:sp>
        <p:nvSpPr>
          <p:cNvPr id="20515" name="Text Box 51"/>
          <p:cNvSpPr txBox="1">
            <a:spLocks noChangeArrowheads="1"/>
          </p:cNvSpPr>
          <p:nvPr/>
        </p:nvSpPr>
        <p:spPr bwMode="auto">
          <a:xfrm>
            <a:off x="5076825" y="5013325"/>
            <a:ext cx="43338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b</a:t>
            </a:r>
          </a:p>
        </p:txBody>
      </p:sp>
      <p:sp>
        <p:nvSpPr>
          <p:cNvPr id="20516" name="Text Box 52"/>
          <p:cNvSpPr txBox="1">
            <a:spLocks noChangeArrowheads="1"/>
          </p:cNvSpPr>
          <p:nvPr/>
        </p:nvSpPr>
        <p:spPr bwMode="auto">
          <a:xfrm>
            <a:off x="2268538" y="5013325"/>
            <a:ext cx="433387"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c</a:t>
            </a:r>
          </a:p>
        </p:txBody>
      </p:sp>
      <p:sp>
        <p:nvSpPr>
          <p:cNvPr id="20517" name="Text Box 53"/>
          <p:cNvSpPr txBox="1">
            <a:spLocks noChangeArrowheads="1"/>
          </p:cNvSpPr>
          <p:nvPr/>
        </p:nvSpPr>
        <p:spPr bwMode="auto">
          <a:xfrm>
            <a:off x="5435600" y="5013325"/>
            <a:ext cx="43338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c</a:t>
            </a:r>
          </a:p>
        </p:txBody>
      </p:sp>
      <p:sp>
        <p:nvSpPr>
          <p:cNvPr id="20518" name="Text Box 54"/>
          <p:cNvSpPr txBox="1">
            <a:spLocks noChangeArrowheads="1"/>
          </p:cNvSpPr>
          <p:nvPr/>
        </p:nvSpPr>
        <p:spPr bwMode="auto">
          <a:xfrm>
            <a:off x="2916238" y="5013325"/>
            <a:ext cx="433387"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d</a:t>
            </a:r>
          </a:p>
        </p:txBody>
      </p:sp>
      <p:sp>
        <p:nvSpPr>
          <p:cNvPr id="20519" name="Text Box 55"/>
          <p:cNvSpPr txBox="1">
            <a:spLocks noChangeArrowheads="1"/>
          </p:cNvSpPr>
          <p:nvPr/>
        </p:nvSpPr>
        <p:spPr bwMode="auto">
          <a:xfrm>
            <a:off x="6300788" y="5013325"/>
            <a:ext cx="433387"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d</a:t>
            </a:r>
          </a:p>
        </p:txBody>
      </p:sp>
      <p:sp>
        <p:nvSpPr>
          <p:cNvPr id="20520" name="Text Box 56"/>
          <p:cNvSpPr txBox="1">
            <a:spLocks noChangeArrowheads="1"/>
          </p:cNvSpPr>
          <p:nvPr/>
        </p:nvSpPr>
        <p:spPr bwMode="auto">
          <a:xfrm>
            <a:off x="3635375" y="5013325"/>
            <a:ext cx="43338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e</a:t>
            </a:r>
          </a:p>
        </p:txBody>
      </p:sp>
      <p:sp>
        <p:nvSpPr>
          <p:cNvPr id="20521" name="Text Box 57"/>
          <p:cNvSpPr txBox="1">
            <a:spLocks noChangeArrowheads="1"/>
          </p:cNvSpPr>
          <p:nvPr/>
        </p:nvSpPr>
        <p:spPr bwMode="auto">
          <a:xfrm>
            <a:off x="7667625" y="5013325"/>
            <a:ext cx="43338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e</a:t>
            </a:r>
          </a:p>
        </p:txBody>
      </p:sp>
      <p:sp>
        <p:nvSpPr>
          <p:cNvPr id="20522" name="Text Box 58"/>
          <p:cNvSpPr txBox="1">
            <a:spLocks noChangeArrowheads="1"/>
          </p:cNvSpPr>
          <p:nvPr/>
        </p:nvSpPr>
        <p:spPr bwMode="auto">
          <a:xfrm>
            <a:off x="6659563" y="5013325"/>
            <a:ext cx="433387"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a:t>
            </a:r>
          </a:p>
        </p:txBody>
      </p:sp>
      <p:sp>
        <p:nvSpPr>
          <p:cNvPr id="20523" name="Text Box 59"/>
          <p:cNvSpPr txBox="1">
            <a:spLocks noChangeArrowheads="1"/>
          </p:cNvSpPr>
          <p:nvPr/>
        </p:nvSpPr>
        <p:spPr bwMode="auto">
          <a:xfrm>
            <a:off x="1187450" y="5661025"/>
            <a:ext cx="6264275"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b="0">
                <a:solidFill>
                  <a:schemeClr val="tx2"/>
                </a:solidFill>
                <a:latin typeface="Arial" charset="0"/>
                <a:cs typeface="Arial" charset="0"/>
              </a:rPr>
              <a:t>x = a * (b * c * d + e) </a:t>
            </a:r>
            <a:r>
              <a:rPr lang="en-US" b="0">
                <a:solidFill>
                  <a:schemeClr val="tx2"/>
                </a:solidFill>
                <a:latin typeface="Arial" charset="0"/>
                <a:cs typeface="Arial" charset="0"/>
              </a:rPr>
              <a:t>→</a:t>
            </a:r>
            <a:r>
              <a:rPr lang="en-US" sz="1800" b="0">
                <a:solidFill>
                  <a:schemeClr val="tx2"/>
                </a:solidFill>
                <a:latin typeface="Arial" charset="0"/>
                <a:cs typeface="Arial" charset="0"/>
              </a:rPr>
              <a:t> x = a * b * c * d + a * 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21507"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8715F23D-5D7B-A24C-A770-9BE6C2D099AD}" type="slidenum">
              <a:rPr lang="en-US" sz="1400" b="0"/>
              <a:pPr/>
              <a:t>18</a:t>
            </a:fld>
            <a:endParaRPr lang="en-US" sz="1400" b="0"/>
          </a:p>
        </p:txBody>
      </p:sp>
      <p:sp>
        <p:nvSpPr>
          <p:cNvPr id="21508" name="Rectangle 2"/>
          <p:cNvSpPr>
            <a:spLocks noGrp="1" noChangeArrowheads="1"/>
          </p:cNvSpPr>
          <p:nvPr>
            <p:ph type="title"/>
          </p:nvPr>
        </p:nvSpPr>
        <p:spPr/>
        <p:txBody>
          <a:bodyPr/>
          <a:lstStyle/>
          <a:p>
            <a:r>
              <a:rPr lang="en-US">
                <a:latin typeface="Arial Narrow" charset="0"/>
              </a:rPr>
              <a:t>Examples of propagation</a:t>
            </a:r>
          </a:p>
        </p:txBody>
      </p:sp>
      <p:sp>
        <p:nvSpPr>
          <p:cNvPr id="1375235" name="Rectangle 3"/>
          <p:cNvSpPr>
            <a:spLocks noGrp="1" noChangeArrowheads="1"/>
          </p:cNvSpPr>
          <p:nvPr>
            <p:ph type="body" idx="1"/>
          </p:nvPr>
        </p:nvSpPr>
        <p:spPr/>
        <p:txBody>
          <a:bodyPr/>
          <a:lstStyle/>
          <a:p>
            <a:r>
              <a:rPr lang="en-US">
                <a:latin typeface="Arial Narrow" charset="0"/>
              </a:rPr>
              <a:t>Constant propagation</a:t>
            </a:r>
          </a:p>
          <a:p>
            <a:pPr lvl="1">
              <a:buClr>
                <a:schemeClr val="tx1"/>
              </a:buClr>
              <a:buFont typeface="Monotype Sorts" charset="0"/>
              <a:buNone/>
            </a:pPr>
            <a:r>
              <a:rPr lang="en-US">
                <a:solidFill>
                  <a:schemeClr val="tx2"/>
                </a:solidFill>
                <a:latin typeface="Arial Narrow" charset="0"/>
              </a:rPr>
              <a:t>a = 0;  b = a + 1;  c = 2 </a:t>
            </a:r>
            <a:r>
              <a:rPr lang="en-US" b="0" baseline="-2000">
                <a:solidFill>
                  <a:schemeClr val="tx2"/>
                </a:solidFill>
                <a:latin typeface="Arial Narrow" charset="0"/>
              </a:rPr>
              <a:t>*</a:t>
            </a:r>
            <a:r>
              <a:rPr lang="en-US">
                <a:solidFill>
                  <a:schemeClr val="tx2"/>
                </a:solidFill>
                <a:latin typeface="Arial Narrow" charset="0"/>
              </a:rPr>
              <a:t> b;</a:t>
            </a:r>
          </a:p>
          <a:p>
            <a:pPr lvl="1">
              <a:buClr>
                <a:schemeClr val="tx1"/>
              </a:buClr>
              <a:buFont typeface="Monotype Sorts" charset="0"/>
              <a:buNone/>
            </a:pPr>
            <a:r>
              <a:rPr lang="en-US">
                <a:solidFill>
                  <a:schemeClr val="tx2"/>
                </a:solidFill>
                <a:latin typeface="Arial Narrow" charset="0"/>
              </a:rPr>
              <a:t>a = 0;  b = 1;  c = 2;</a:t>
            </a:r>
          </a:p>
          <a:p>
            <a:r>
              <a:rPr lang="en-US">
                <a:latin typeface="Arial Narrow" charset="0"/>
              </a:rPr>
              <a:t>Variable propagation:</a:t>
            </a:r>
          </a:p>
          <a:p>
            <a:pPr lvl="1">
              <a:buClr>
                <a:schemeClr val="tx1"/>
              </a:buClr>
              <a:buFont typeface="Monotype Sorts" charset="0"/>
              <a:buNone/>
            </a:pPr>
            <a:r>
              <a:rPr lang="en-US">
                <a:solidFill>
                  <a:schemeClr val="tx2"/>
                </a:solidFill>
                <a:latin typeface="Arial Narrow" charset="0"/>
              </a:rPr>
              <a:t>a = x;  b = a + 1;  c = 2 </a:t>
            </a:r>
            <a:r>
              <a:rPr lang="en-US" baseline="-2000">
                <a:solidFill>
                  <a:schemeClr val="tx2"/>
                </a:solidFill>
                <a:latin typeface="Arial Narrow" charset="0"/>
              </a:rPr>
              <a:t>*</a:t>
            </a:r>
            <a:r>
              <a:rPr lang="en-US">
                <a:solidFill>
                  <a:schemeClr val="tx2"/>
                </a:solidFill>
                <a:latin typeface="Arial Narrow" charset="0"/>
              </a:rPr>
              <a:t> x;</a:t>
            </a:r>
          </a:p>
          <a:p>
            <a:pPr lvl="1">
              <a:buClr>
                <a:schemeClr val="tx1"/>
              </a:buClr>
              <a:buFont typeface="Monotype Sorts" charset="0"/>
              <a:buNone/>
            </a:pPr>
            <a:r>
              <a:rPr lang="en-US">
                <a:solidFill>
                  <a:schemeClr val="tx2"/>
                </a:solidFill>
                <a:latin typeface="Arial Narrow" charset="0"/>
              </a:rPr>
              <a:t>a = x;  b = a + 1;  c = 2 </a:t>
            </a:r>
            <a:r>
              <a:rPr lang="en-US" b="0" baseline="-2000">
                <a:solidFill>
                  <a:schemeClr val="tx2"/>
                </a:solidFill>
                <a:latin typeface="Arial Narrow" charset="0"/>
              </a:rPr>
              <a:t>*</a:t>
            </a:r>
            <a:r>
              <a:rPr lang="en-US">
                <a:solidFill>
                  <a:schemeClr val="tx2"/>
                </a:solidFill>
                <a:latin typeface="Arial Narrow" charset="0"/>
              </a:rPr>
              <a:t> a;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7523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75235">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7523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22531"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93A3E866-DEE5-D541-8CF1-ABC00F8CF1DE}" type="slidenum">
              <a:rPr lang="en-US" sz="1400" b="0"/>
              <a:pPr/>
              <a:t>19</a:t>
            </a:fld>
            <a:endParaRPr lang="en-US" sz="1400" b="0"/>
          </a:p>
        </p:txBody>
      </p:sp>
      <p:sp>
        <p:nvSpPr>
          <p:cNvPr id="22532" name="Rectangle 2"/>
          <p:cNvSpPr>
            <a:spLocks noGrp="1" noChangeArrowheads="1"/>
          </p:cNvSpPr>
          <p:nvPr>
            <p:ph type="title"/>
          </p:nvPr>
        </p:nvSpPr>
        <p:spPr/>
        <p:txBody>
          <a:bodyPr/>
          <a:lstStyle/>
          <a:p>
            <a:r>
              <a:rPr lang="en-US">
                <a:latin typeface="Arial Narrow" charset="0"/>
              </a:rPr>
              <a:t>Sub-expression elimination</a:t>
            </a:r>
          </a:p>
        </p:txBody>
      </p:sp>
      <p:sp>
        <p:nvSpPr>
          <p:cNvPr id="1376259" name="Rectangle 3"/>
          <p:cNvSpPr>
            <a:spLocks noGrp="1" noChangeArrowheads="1"/>
          </p:cNvSpPr>
          <p:nvPr>
            <p:ph type="body" idx="1"/>
          </p:nvPr>
        </p:nvSpPr>
        <p:spPr/>
        <p:txBody>
          <a:bodyPr/>
          <a:lstStyle/>
          <a:p>
            <a:pPr marL="342900" indent="-342900"/>
            <a:r>
              <a:rPr lang="en-US">
                <a:latin typeface="Arial Narrow" charset="0"/>
              </a:rPr>
              <a:t>Logic expressions:</a:t>
            </a:r>
          </a:p>
          <a:p>
            <a:pPr marL="742950" lvl="1" indent="-285750"/>
            <a:r>
              <a:rPr lang="en-US">
                <a:latin typeface="Arial Narrow" charset="0"/>
              </a:rPr>
              <a:t>Performed by logic optimization</a:t>
            </a:r>
          </a:p>
          <a:p>
            <a:pPr marL="742950" lvl="1" indent="-285750"/>
            <a:r>
              <a:rPr lang="en-US">
                <a:latin typeface="Arial Narrow" charset="0"/>
              </a:rPr>
              <a:t>Kernel-based methods</a:t>
            </a:r>
          </a:p>
          <a:p>
            <a:pPr marL="342900" indent="-342900"/>
            <a:r>
              <a:rPr lang="en-US">
                <a:latin typeface="Arial Narrow" charset="0"/>
              </a:rPr>
              <a:t>Arithmetic expressions:</a:t>
            </a:r>
          </a:p>
          <a:p>
            <a:pPr marL="742950" lvl="1" indent="-285750"/>
            <a:r>
              <a:rPr lang="en-US">
                <a:latin typeface="Arial Narrow" charset="0"/>
              </a:rPr>
              <a:t>Search isomorphic patterns in the parse trees</a:t>
            </a:r>
          </a:p>
          <a:p>
            <a:pPr marL="742950" lvl="1" indent="-285750"/>
            <a:r>
              <a:rPr lang="en-US">
                <a:latin typeface="Arial Narrow" charset="0"/>
              </a:rPr>
              <a:t>Example:</a:t>
            </a:r>
          </a:p>
          <a:p>
            <a:pPr marL="1143000" lvl="2">
              <a:buClr>
                <a:schemeClr val="tx2"/>
              </a:buClr>
              <a:buFont typeface="Monotype Sorts" charset="0"/>
              <a:buNone/>
            </a:pPr>
            <a:r>
              <a:rPr lang="en-US" sz="2400">
                <a:solidFill>
                  <a:schemeClr val="tx2"/>
                </a:solidFill>
                <a:latin typeface="Arial Narrow" charset="0"/>
              </a:rPr>
              <a:t>a = x + y;  b = a +1;  c = x + y</a:t>
            </a:r>
          </a:p>
          <a:p>
            <a:pPr marL="1143000" lvl="2">
              <a:buClr>
                <a:schemeClr val="tx2"/>
              </a:buClr>
              <a:buFont typeface="Monotype Sorts" charset="0"/>
              <a:buNone/>
            </a:pPr>
            <a:r>
              <a:rPr lang="en-US" sz="2400">
                <a:solidFill>
                  <a:schemeClr val="tx2"/>
                </a:solidFill>
                <a:latin typeface="Arial Narrow" charset="0"/>
              </a:rPr>
              <a:t>a = x + y;  b = a + 1;  c = 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76259">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76259">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7625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4099"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AFAA5CCC-36A2-B442-9462-6B95538F7A3E}" type="slidenum">
              <a:rPr lang="en-US" sz="1400" b="0"/>
              <a:pPr/>
              <a:t>2</a:t>
            </a:fld>
            <a:endParaRPr lang="en-US" sz="1400" b="0"/>
          </a:p>
        </p:txBody>
      </p:sp>
      <p:sp>
        <p:nvSpPr>
          <p:cNvPr id="4100" name="Rectangle 2"/>
          <p:cNvSpPr>
            <a:spLocks noGrp="1" noChangeArrowheads="1"/>
          </p:cNvSpPr>
          <p:nvPr>
            <p:ph type="title"/>
          </p:nvPr>
        </p:nvSpPr>
        <p:spPr/>
        <p:txBody>
          <a:bodyPr/>
          <a:lstStyle/>
          <a:p>
            <a:r>
              <a:rPr lang="en-US">
                <a:latin typeface="Arial Narrow" charset="0"/>
              </a:rPr>
              <a:t>Module1</a:t>
            </a:r>
          </a:p>
        </p:txBody>
      </p:sp>
      <p:sp>
        <p:nvSpPr>
          <p:cNvPr id="4101" name="Rectangle 3"/>
          <p:cNvSpPr>
            <a:spLocks noGrp="1" noChangeArrowheads="1"/>
          </p:cNvSpPr>
          <p:nvPr>
            <p:ph type="body" idx="1"/>
          </p:nvPr>
        </p:nvSpPr>
        <p:spPr/>
        <p:txBody>
          <a:bodyPr/>
          <a:lstStyle/>
          <a:p>
            <a:pPr>
              <a:lnSpc>
                <a:spcPct val="110000"/>
              </a:lnSpc>
            </a:pPr>
            <a:r>
              <a:rPr lang="en-US">
                <a:latin typeface="Arial Narrow" charset="0"/>
              </a:rPr>
              <a:t>Objectives</a:t>
            </a:r>
          </a:p>
          <a:p>
            <a:pPr lvl="1"/>
            <a:r>
              <a:rPr lang="en-US">
                <a:latin typeface="Arial Narrow" charset="0"/>
              </a:rPr>
              <a:t>Motivation</a:t>
            </a:r>
          </a:p>
          <a:p>
            <a:pPr lvl="1"/>
            <a:r>
              <a:rPr lang="en-US">
                <a:latin typeface="Arial Narrow" charset="0"/>
              </a:rPr>
              <a:t>Compiling language models into abstract models</a:t>
            </a:r>
          </a:p>
          <a:p>
            <a:pPr lvl="1"/>
            <a:r>
              <a:rPr lang="en-US">
                <a:latin typeface="Arial Narrow" charset="0"/>
              </a:rPr>
              <a:t>Behavioral-level optimization and program-level transformations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23555"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FFC09203-F6EB-1242-B62A-147114447E54}" type="slidenum">
              <a:rPr lang="en-US" sz="1400" b="0"/>
              <a:pPr/>
              <a:t>20</a:t>
            </a:fld>
            <a:endParaRPr lang="en-US" sz="1400" b="0"/>
          </a:p>
        </p:txBody>
      </p:sp>
      <p:sp>
        <p:nvSpPr>
          <p:cNvPr id="23556" name="Rectangle 2"/>
          <p:cNvSpPr>
            <a:spLocks noGrp="1" noChangeArrowheads="1"/>
          </p:cNvSpPr>
          <p:nvPr>
            <p:ph type="title"/>
          </p:nvPr>
        </p:nvSpPr>
        <p:spPr/>
        <p:txBody>
          <a:bodyPr/>
          <a:lstStyle/>
          <a:p>
            <a:r>
              <a:rPr lang="en-US">
                <a:latin typeface="Arial Narrow" charset="0"/>
              </a:rPr>
              <a:t>Examples of other transformations</a:t>
            </a:r>
          </a:p>
        </p:txBody>
      </p:sp>
      <p:sp>
        <p:nvSpPr>
          <p:cNvPr id="1377283" name="Rectangle 3"/>
          <p:cNvSpPr>
            <a:spLocks noGrp="1" noChangeArrowheads="1"/>
          </p:cNvSpPr>
          <p:nvPr>
            <p:ph type="body" idx="1"/>
          </p:nvPr>
        </p:nvSpPr>
        <p:spPr>
          <a:xfrm>
            <a:off x="228600" y="1079500"/>
            <a:ext cx="8699500" cy="4927600"/>
          </a:xfrm>
        </p:spPr>
        <p:txBody>
          <a:bodyPr/>
          <a:lstStyle/>
          <a:p>
            <a:pPr marL="342900" indent="-342900">
              <a:lnSpc>
                <a:spcPct val="90000"/>
              </a:lnSpc>
            </a:pPr>
            <a:r>
              <a:rPr lang="en-US" dirty="0">
                <a:latin typeface="Arial Narrow" charset="0"/>
              </a:rPr>
              <a:t>Dead-code elimination:</a:t>
            </a:r>
          </a:p>
          <a:p>
            <a:pPr marL="742950" lvl="1" indent="-285750">
              <a:lnSpc>
                <a:spcPct val="90000"/>
              </a:lnSpc>
              <a:buClr>
                <a:schemeClr val="tx1"/>
              </a:buClr>
              <a:buFont typeface="Monotype Sorts" charset="0"/>
              <a:buNone/>
            </a:pPr>
            <a:r>
              <a:rPr lang="en-US" sz="2800" dirty="0">
                <a:solidFill>
                  <a:schemeClr val="tx2"/>
                </a:solidFill>
                <a:latin typeface="Arial Narrow" charset="0"/>
              </a:rPr>
              <a:t>a = x; b = x + 1; c = 2 </a:t>
            </a:r>
            <a:r>
              <a:rPr lang="en-US" sz="2800" b="0" baseline="-2000" dirty="0">
                <a:solidFill>
                  <a:schemeClr val="tx2"/>
                </a:solidFill>
                <a:latin typeface="Arial Narrow" charset="0"/>
              </a:rPr>
              <a:t>*</a:t>
            </a:r>
            <a:r>
              <a:rPr lang="en-US" sz="2800" dirty="0">
                <a:solidFill>
                  <a:schemeClr val="tx2"/>
                </a:solidFill>
                <a:latin typeface="Arial Narrow" charset="0"/>
              </a:rPr>
              <a:t> x;</a:t>
            </a:r>
          </a:p>
          <a:p>
            <a:pPr marL="742950" lvl="1" indent="-285750">
              <a:lnSpc>
                <a:spcPct val="90000"/>
              </a:lnSpc>
              <a:buClr>
                <a:schemeClr val="tx1"/>
              </a:buClr>
              <a:buFont typeface="Monotype Sorts" charset="0"/>
              <a:buNone/>
            </a:pPr>
            <a:r>
              <a:rPr lang="en-US" sz="2800" dirty="0">
                <a:solidFill>
                  <a:schemeClr val="tx2"/>
                </a:solidFill>
                <a:latin typeface="Arial Narrow" charset="0"/>
              </a:rPr>
              <a:t>a</a:t>
            </a:r>
            <a:r>
              <a:rPr lang="en-US" sz="2800" dirty="0">
                <a:latin typeface="Arial Narrow" charset="0"/>
              </a:rPr>
              <a:t> can be removed if not referenced</a:t>
            </a:r>
          </a:p>
          <a:p>
            <a:pPr marL="342900" indent="-342900">
              <a:lnSpc>
                <a:spcPct val="90000"/>
              </a:lnSpc>
            </a:pPr>
            <a:r>
              <a:rPr lang="en-US" dirty="0">
                <a:latin typeface="Arial Narrow" charset="0"/>
              </a:rPr>
              <a:t>Operator-strength reduction:</a:t>
            </a:r>
          </a:p>
          <a:p>
            <a:pPr marL="742950" lvl="1" indent="-285750">
              <a:lnSpc>
                <a:spcPct val="90000"/>
              </a:lnSpc>
              <a:buClr>
                <a:schemeClr val="tx1"/>
              </a:buClr>
              <a:buFont typeface="Monotype Sorts" charset="0"/>
              <a:buNone/>
            </a:pPr>
            <a:r>
              <a:rPr lang="en-US" sz="2800" dirty="0">
                <a:solidFill>
                  <a:schemeClr val="tx2"/>
                </a:solidFill>
                <a:latin typeface="Arial Narrow" charset="0"/>
              </a:rPr>
              <a:t>a = x</a:t>
            </a:r>
            <a:r>
              <a:rPr lang="en-US" sz="2800" baseline="30000" dirty="0">
                <a:solidFill>
                  <a:schemeClr val="tx2"/>
                </a:solidFill>
                <a:latin typeface="Arial Narrow" charset="0"/>
              </a:rPr>
              <a:t>2</a:t>
            </a:r>
            <a:r>
              <a:rPr lang="en-US" sz="2800" dirty="0">
                <a:solidFill>
                  <a:schemeClr val="tx2"/>
                </a:solidFill>
                <a:latin typeface="Arial Narrow" charset="0"/>
              </a:rPr>
              <a:t>,  b = 3 </a:t>
            </a:r>
            <a:r>
              <a:rPr lang="en-US" sz="2800" b="0" baseline="-2000" dirty="0">
                <a:solidFill>
                  <a:schemeClr val="tx2"/>
                </a:solidFill>
                <a:latin typeface="Arial Narrow" charset="0"/>
              </a:rPr>
              <a:t>*</a:t>
            </a:r>
            <a:r>
              <a:rPr lang="en-US" sz="2800" dirty="0">
                <a:solidFill>
                  <a:schemeClr val="tx2"/>
                </a:solidFill>
                <a:latin typeface="Arial Narrow" charset="0"/>
              </a:rPr>
              <a:t> x;</a:t>
            </a:r>
          </a:p>
          <a:p>
            <a:pPr marL="742950" lvl="1" indent="-285750">
              <a:lnSpc>
                <a:spcPct val="90000"/>
              </a:lnSpc>
              <a:buClr>
                <a:schemeClr val="tx1"/>
              </a:buClr>
              <a:buFont typeface="Monotype Sorts" charset="0"/>
              <a:buNone/>
            </a:pPr>
            <a:r>
              <a:rPr lang="en-US" sz="2800" dirty="0">
                <a:solidFill>
                  <a:schemeClr val="tx2"/>
                </a:solidFill>
                <a:latin typeface="Arial Narrow" charset="0"/>
              </a:rPr>
              <a:t>a = x </a:t>
            </a:r>
            <a:r>
              <a:rPr lang="en-US" sz="2800" b="0" baseline="-2000" dirty="0">
                <a:solidFill>
                  <a:schemeClr val="tx2"/>
                </a:solidFill>
                <a:latin typeface="Arial Narrow" charset="0"/>
              </a:rPr>
              <a:t>*</a:t>
            </a:r>
            <a:r>
              <a:rPr lang="en-US" sz="2800" dirty="0">
                <a:solidFill>
                  <a:schemeClr val="tx2"/>
                </a:solidFill>
                <a:latin typeface="Arial Narrow" charset="0"/>
              </a:rPr>
              <a:t> x;  t = x &lt;&lt; 1; b = x + t;</a:t>
            </a:r>
          </a:p>
          <a:p>
            <a:pPr marL="342900" indent="-342900">
              <a:lnSpc>
                <a:spcPct val="90000"/>
              </a:lnSpc>
            </a:pPr>
            <a:r>
              <a:rPr lang="en-US" dirty="0">
                <a:latin typeface="Arial Narrow" charset="0"/>
              </a:rPr>
              <a:t>Code motion:</a:t>
            </a:r>
          </a:p>
          <a:p>
            <a:pPr marL="742950" lvl="1" indent="-285750">
              <a:lnSpc>
                <a:spcPct val="90000"/>
              </a:lnSpc>
              <a:buClr>
                <a:schemeClr val="tx1"/>
              </a:buClr>
              <a:buNone/>
            </a:pPr>
            <a:r>
              <a:rPr lang="en-US" sz="2800" b="0" dirty="0">
                <a:solidFill>
                  <a:schemeClr val="tx2"/>
                </a:solidFill>
                <a:latin typeface="Arial Narrow" charset="0"/>
              </a:rPr>
              <a:t>for </a:t>
            </a:r>
            <a:r>
              <a:rPr lang="en-US" sz="2800" dirty="0">
                <a:solidFill>
                  <a:schemeClr val="tx2"/>
                </a:solidFill>
                <a:latin typeface="Arial Narrow" charset="0"/>
              </a:rPr>
              <a:t>( </a:t>
            </a:r>
            <a:r>
              <a:rPr lang="en-US" sz="2800" dirty="0" err="1">
                <a:solidFill>
                  <a:schemeClr val="tx2"/>
                </a:solidFill>
                <a:latin typeface="Arial Narrow" charset="0"/>
              </a:rPr>
              <a:t>i</a:t>
            </a:r>
            <a:r>
              <a:rPr lang="en-US" sz="2800" dirty="0">
                <a:solidFill>
                  <a:schemeClr val="tx2"/>
                </a:solidFill>
                <a:latin typeface="Arial Narrow" charset="0"/>
              </a:rPr>
              <a:t> = 1; </a:t>
            </a:r>
            <a:r>
              <a:rPr lang="en-US" sz="2800" dirty="0" err="1">
                <a:solidFill>
                  <a:schemeClr val="tx2"/>
                </a:solidFill>
                <a:latin typeface="Arial Narrow" charset="0"/>
              </a:rPr>
              <a:t>i</a:t>
            </a:r>
            <a:r>
              <a:rPr lang="en-US" sz="2800" dirty="0">
                <a:solidFill>
                  <a:schemeClr val="tx2"/>
                </a:solidFill>
                <a:latin typeface="Arial Narrow" charset="0"/>
              </a:rPr>
              <a:t> &lt; 100) {  data[</a:t>
            </a:r>
            <a:r>
              <a:rPr lang="en-US" sz="2800" dirty="0" err="1">
                <a:solidFill>
                  <a:schemeClr val="tx2"/>
                </a:solidFill>
                <a:latin typeface="Arial Narrow" charset="0"/>
              </a:rPr>
              <a:t>i</a:t>
            </a:r>
            <a:r>
              <a:rPr lang="en-US" sz="2800" dirty="0">
                <a:solidFill>
                  <a:schemeClr val="tx2"/>
                </a:solidFill>
                <a:latin typeface="Arial Narrow" charset="0"/>
              </a:rPr>
              <a:t>] = 3 </a:t>
            </a:r>
            <a:r>
              <a:rPr lang="en-US" sz="2800" b="0" baseline="-2000" dirty="0">
                <a:solidFill>
                  <a:schemeClr val="tx2"/>
                </a:solidFill>
                <a:latin typeface="Arial Narrow" charset="0"/>
              </a:rPr>
              <a:t>* </a:t>
            </a:r>
            <a:r>
              <a:rPr lang="en-US" sz="2800" dirty="0">
                <a:solidFill>
                  <a:schemeClr val="tx2"/>
                </a:solidFill>
                <a:latin typeface="Arial Narrow" charset="0"/>
              </a:rPr>
              <a:t>x</a:t>
            </a:r>
            <a:r>
              <a:rPr lang="en-US" sz="2800" b="0" baseline="-2000" dirty="0">
                <a:solidFill>
                  <a:schemeClr val="tx2"/>
                </a:solidFill>
                <a:latin typeface="Arial Narrow" charset="0"/>
              </a:rPr>
              <a:t> *</a:t>
            </a:r>
            <a:r>
              <a:rPr lang="en-US" sz="2800" dirty="0">
                <a:solidFill>
                  <a:schemeClr val="tx2"/>
                </a:solidFill>
                <a:latin typeface="Arial Narrow" charset="0"/>
              </a:rPr>
              <a:t> y </a:t>
            </a:r>
            <a:r>
              <a:rPr lang="en-US" sz="2800" b="0" baseline="-2000" dirty="0">
                <a:solidFill>
                  <a:schemeClr val="tx2"/>
                </a:solidFill>
                <a:latin typeface="Arial Narrow" charset="0"/>
              </a:rPr>
              <a:t>* </a:t>
            </a:r>
            <a:r>
              <a:rPr lang="en-US" sz="2800" dirty="0">
                <a:solidFill>
                  <a:schemeClr val="tx2"/>
                </a:solidFill>
                <a:latin typeface="Arial Narrow" charset="0"/>
              </a:rPr>
              <a:t>input[</a:t>
            </a:r>
            <a:r>
              <a:rPr lang="en-US" sz="2800" dirty="0" err="1">
                <a:solidFill>
                  <a:schemeClr val="tx2"/>
                </a:solidFill>
                <a:latin typeface="Arial Narrow" charset="0"/>
              </a:rPr>
              <a:t>i</a:t>
            </a:r>
            <a:r>
              <a:rPr lang="en-US" sz="2800" dirty="0">
                <a:solidFill>
                  <a:schemeClr val="tx2"/>
                </a:solidFill>
                <a:latin typeface="Arial Narrow" charset="0"/>
              </a:rPr>
              <a:t>] }</a:t>
            </a:r>
          </a:p>
          <a:p>
            <a:pPr marL="742950" lvl="1" indent="-285750">
              <a:lnSpc>
                <a:spcPct val="90000"/>
              </a:lnSpc>
              <a:buClr>
                <a:schemeClr val="tx1"/>
              </a:buClr>
              <a:buNone/>
            </a:pPr>
            <a:r>
              <a:rPr lang="en-US" sz="2800" dirty="0">
                <a:solidFill>
                  <a:schemeClr val="tx2"/>
                </a:solidFill>
                <a:latin typeface="Arial Narrow" charset="0"/>
              </a:rPr>
              <a:t>t = 3 </a:t>
            </a:r>
            <a:r>
              <a:rPr lang="en-US" sz="2800" b="0" baseline="-2000" dirty="0">
                <a:solidFill>
                  <a:schemeClr val="tx2"/>
                </a:solidFill>
                <a:latin typeface="Arial Narrow" charset="0"/>
              </a:rPr>
              <a:t>*</a:t>
            </a:r>
            <a:r>
              <a:rPr lang="en-US" sz="2800" dirty="0">
                <a:solidFill>
                  <a:schemeClr val="tx2"/>
                </a:solidFill>
                <a:latin typeface="Arial Narrow" charset="0"/>
              </a:rPr>
              <a:t> x </a:t>
            </a:r>
            <a:r>
              <a:rPr lang="en-US" sz="2800" b="0" baseline="-2000" dirty="0">
                <a:solidFill>
                  <a:schemeClr val="tx2"/>
                </a:solidFill>
                <a:latin typeface="Arial Narrow" charset="0"/>
              </a:rPr>
              <a:t>* </a:t>
            </a:r>
            <a:r>
              <a:rPr lang="en-US" sz="2800" dirty="0">
                <a:solidFill>
                  <a:schemeClr val="tx2"/>
                </a:solidFill>
                <a:latin typeface="Arial Narrow" charset="0"/>
              </a:rPr>
              <a:t>y; </a:t>
            </a:r>
            <a:r>
              <a:rPr lang="en-US" sz="2800" b="0" dirty="0">
                <a:solidFill>
                  <a:schemeClr val="tx2"/>
                </a:solidFill>
                <a:latin typeface="Arial Narrow" charset="0"/>
              </a:rPr>
              <a:t>for </a:t>
            </a:r>
            <a:r>
              <a:rPr lang="en-US" sz="2800" dirty="0">
                <a:solidFill>
                  <a:schemeClr val="tx2"/>
                </a:solidFill>
                <a:latin typeface="Arial Narrow" charset="0"/>
              </a:rPr>
              <a:t>( </a:t>
            </a:r>
            <a:r>
              <a:rPr lang="en-US" sz="2800" dirty="0" err="1">
                <a:solidFill>
                  <a:schemeClr val="tx2"/>
                </a:solidFill>
                <a:latin typeface="Arial Narrow" charset="0"/>
              </a:rPr>
              <a:t>i</a:t>
            </a:r>
            <a:r>
              <a:rPr lang="en-US" sz="2800" dirty="0">
                <a:solidFill>
                  <a:schemeClr val="tx2"/>
                </a:solidFill>
                <a:latin typeface="Arial Narrow" charset="0"/>
              </a:rPr>
              <a:t> = 1; </a:t>
            </a:r>
            <a:r>
              <a:rPr lang="en-US" sz="2800" dirty="0" err="1">
                <a:solidFill>
                  <a:schemeClr val="tx2"/>
                </a:solidFill>
                <a:latin typeface="Arial Narrow" charset="0"/>
              </a:rPr>
              <a:t>i</a:t>
            </a:r>
            <a:r>
              <a:rPr lang="en-US" sz="2800" dirty="0">
                <a:solidFill>
                  <a:schemeClr val="tx2"/>
                </a:solidFill>
                <a:latin typeface="Arial Narrow" charset="0"/>
              </a:rPr>
              <a:t> &lt; 100) {  data[</a:t>
            </a:r>
            <a:r>
              <a:rPr lang="en-US" sz="2800" dirty="0" err="1">
                <a:solidFill>
                  <a:schemeClr val="tx2"/>
                </a:solidFill>
                <a:latin typeface="Arial Narrow" charset="0"/>
              </a:rPr>
              <a:t>i</a:t>
            </a:r>
            <a:r>
              <a:rPr lang="en-US" sz="2800" dirty="0">
                <a:solidFill>
                  <a:schemeClr val="tx2"/>
                </a:solidFill>
                <a:latin typeface="Arial Narrow" charset="0"/>
              </a:rPr>
              <a:t>] = t </a:t>
            </a:r>
            <a:r>
              <a:rPr lang="en-US" sz="2800" b="0" baseline="-2000" dirty="0">
                <a:solidFill>
                  <a:schemeClr val="tx2"/>
                </a:solidFill>
                <a:latin typeface="Arial Narrow" charset="0"/>
              </a:rPr>
              <a:t>* </a:t>
            </a:r>
            <a:r>
              <a:rPr lang="en-US" sz="2800" dirty="0">
                <a:solidFill>
                  <a:schemeClr val="tx2"/>
                </a:solidFill>
                <a:latin typeface="Arial Narrow" charset="0"/>
              </a:rPr>
              <a:t>input[</a:t>
            </a:r>
            <a:r>
              <a:rPr lang="en-US" sz="2800" dirty="0" err="1">
                <a:solidFill>
                  <a:schemeClr val="tx2"/>
                </a:solidFill>
                <a:latin typeface="Arial Narrow" charset="0"/>
              </a:rPr>
              <a:t>i</a:t>
            </a:r>
            <a:r>
              <a:rPr lang="en-US" sz="2800" dirty="0">
                <a:solidFill>
                  <a:schemeClr val="tx2"/>
                </a:solidFill>
                <a:latin typeface="Arial Narrow" charset="0"/>
              </a:rPr>
              <a:t>] }</a:t>
            </a:r>
            <a:endParaRPr lang="en-US" sz="1800" dirty="0">
              <a:latin typeface="Arial Narrow" charset="0"/>
            </a:endParaRPr>
          </a:p>
        </p:txBody>
      </p:sp>
    </p:spTree>
    <p:extLst>
      <p:ext uri="{BB962C8B-B14F-4D97-AF65-F5344CB8AC3E}">
        <p14:creationId xmlns:p14="http://schemas.microsoft.com/office/powerpoint/2010/main" val="20190740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7728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7728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7728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7728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7728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7728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37728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7728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37728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24579"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A1E80AE1-0CFF-5849-9B77-EFF4B8DA8715}" type="slidenum">
              <a:rPr lang="en-US" sz="1400" b="0"/>
              <a:pPr/>
              <a:t>21</a:t>
            </a:fld>
            <a:endParaRPr lang="en-US" sz="1400" b="0"/>
          </a:p>
        </p:txBody>
      </p:sp>
      <p:sp>
        <p:nvSpPr>
          <p:cNvPr id="24580" name="Rectangle 2"/>
          <p:cNvSpPr>
            <a:spLocks noGrp="1" noChangeArrowheads="1"/>
          </p:cNvSpPr>
          <p:nvPr>
            <p:ph type="title"/>
          </p:nvPr>
        </p:nvSpPr>
        <p:spPr/>
        <p:txBody>
          <a:bodyPr/>
          <a:lstStyle/>
          <a:p>
            <a:r>
              <a:rPr lang="en-US">
                <a:latin typeface="Arial Narrow" charset="0"/>
              </a:rPr>
              <a:t>Control-flow based transformations</a:t>
            </a:r>
          </a:p>
        </p:txBody>
      </p:sp>
      <p:sp>
        <p:nvSpPr>
          <p:cNvPr id="24581" name="Rectangle 3"/>
          <p:cNvSpPr>
            <a:spLocks noGrp="1" noChangeArrowheads="1"/>
          </p:cNvSpPr>
          <p:nvPr>
            <p:ph type="body" idx="1"/>
          </p:nvPr>
        </p:nvSpPr>
        <p:spPr>
          <a:xfrm>
            <a:off x="677863" y="1457325"/>
            <a:ext cx="8699500" cy="4629150"/>
          </a:xfrm>
        </p:spPr>
        <p:txBody>
          <a:bodyPr/>
          <a:lstStyle/>
          <a:p>
            <a:pPr>
              <a:lnSpc>
                <a:spcPct val="145000"/>
              </a:lnSpc>
            </a:pPr>
            <a:r>
              <a:rPr lang="en-US" dirty="0">
                <a:latin typeface="Arial Narrow" charset="0"/>
              </a:rPr>
              <a:t>Model expansion</a:t>
            </a:r>
          </a:p>
          <a:p>
            <a:pPr>
              <a:lnSpc>
                <a:spcPct val="145000"/>
              </a:lnSpc>
            </a:pPr>
            <a:r>
              <a:rPr lang="en-US" dirty="0">
                <a:latin typeface="Arial Narrow" charset="0"/>
              </a:rPr>
              <a:t>Conditional expansion</a:t>
            </a:r>
          </a:p>
          <a:p>
            <a:pPr>
              <a:lnSpc>
                <a:spcPct val="145000"/>
              </a:lnSpc>
            </a:pPr>
            <a:r>
              <a:rPr lang="en-US" dirty="0">
                <a:latin typeface="Arial Narrow" charset="0"/>
              </a:rPr>
              <a:t>Loop expansion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25603"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233FB9F6-7162-D345-98BB-53845B8781FE}" type="slidenum">
              <a:rPr lang="en-US" sz="1400" b="0"/>
              <a:pPr/>
              <a:t>22</a:t>
            </a:fld>
            <a:endParaRPr lang="en-US" sz="1400" b="0"/>
          </a:p>
        </p:txBody>
      </p:sp>
      <p:sp>
        <p:nvSpPr>
          <p:cNvPr id="25604" name="Rectangle 2"/>
          <p:cNvSpPr>
            <a:spLocks noGrp="1" noChangeArrowheads="1"/>
          </p:cNvSpPr>
          <p:nvPr>
            <p:ph type="title"/>
          </p:nvPr>
        </p:nvSpPr>
        <p:spPr/>
        <p:txBody>
          <a:bodyPr/>
          <a:lstStyle/>
          <a:p>
            <a:r>
              <a:rPr lang="en-US">
                <a:latin typeface="Arial Narrow" charset="0"/>
              </a:rPr>
              <a:t>Model expansion</a:t>
            </a:r>
          </a:p>
        </p:txBody>
      </p:sp>
      <p:sp>
        <p:nvSpPr>
          <p:cNvPr id="1379331" name="Rectangle 3"/>
          <p:cNvSpPr>
            <a:spLocks noGrp="1" noChangeArrowheads="1"/>
          </p:cNvSpPr>
          <p:nvPr>
            <p:ph type="body" idx="1"/>
          </p:nvPr>
        </p:nvSpPr>
        <p:spPr>
          <a:xfrm>
            <a:off x="193675" y="1189038"/>
            <a:ext cx="9144000" cy="4903787"/>
          </a:xfrm>
        </p:spPr>
        <p:txBody>
          <a:bodyPr/>
          <a:lstStyle/>
          <a:p>
            <a:pPr marL="342900" indent="-342900">
              <a:lnSpc>
                <a:spcPct val="90000"/>
              </a:lnSpc>
            </a:pPr>
            <a:r>
              <a:rPr lang="en-US">
                <a:latin typeface="Arial Narrow" charset="0"/>
              </a:rPr>
              <a:t>Expand subroutine</a:t>
            </a:r>
          </a:p>
          <a:p>
            <a:pPr marL="742950" lvl="1" indent="-285750">
              <a:lnSpc>
                <a:spcPct val="90000"/>
              </a:lnSpc>
            </a:pPr>
            <a:r>
              <a:rPr lang="en-US">
                <a:latin typeface="Arial Narrow" charset="0"/>
              </a:rPr>
              <a:t>Flatten hierarchy</a:t>
            </a:r>
          </a:p>
          <a:p>
            <a:pPr marL="742950" lvl="1" indent="-285750">
              <a:lnSpc>
                <a:spcPct val="90000"/>
              </a:lnSpc>
            </a:pPr>
            <a:r>
              <a:rPr lang="en-US">
                <a:latin typeface="Arial Narrow" charset="0"/>
              </a:rPr>
              <a:t>Expand scope of other optimization techniques</a:t>
            </a:r>
            <a:endParaRPr lang="en-US" sz="2800">
              <a:latin typeface="Arial Narrow" charset="0"/>
            </a:endParaRPr>
          </a:p>
          <a:p>
            <a:pPr marL="342900" indent="-342900">
              <a:lnSpc>
                <a:spcPct val="90000"/>
              </a:lnSpc>
            </a:pPr>
            <a:r>
              <a:rPr lang="en-US">
                <a:latin typeface="Arial Narrow" charset="0"/>
              </a:rPr>
              <a:t>Problematic when model is called more than once</a:t>
            </a:r>
          </a:p>
          <a:p>
            <a:pPr marL="342900" indent="-342900">
              <a:lnSpc>
                <a:spcPct val="90000"/>
              </a:lnSpc>
            </a:pPr>
            <a:r>
              <a:rPr lang="en-US">
                <a:latin typeface="Arial Narrow" charset="0"/>
              </a:rPr>
              <a:t>Example:</a:t>
            </a:r>
          </a:p>
          <a:p>
            <a:pPr marL="742950" lvl="1" indent="-285750">
              <a:lnSpc>
                <a:spcPct val="90000"/>
              </a:lnSpc>
              <a:buClr>
                <a:schemeClr val="tx1"/>
              </a:buClr>
              <a:buFont typeface="Monotype Sorts" charset="0"/>
              <a:buNone/>
            </a:pPr>
            <a:r>
              <a:rPr lang="en-US" sz="2800">
                <a:solidFill>
                  <a:schemeClr val="tx2"/>
                </a:solidFill>
                <a:latin typeface="Arial Narrow" charset="0"/>
              </a:rPr>
              <a:t>x = a + b;  y = a </a:t>
            </a:r>
            <a:r>
              <a:rPr lang="en-US" sz="2800" b="0" baseline="-2000">
                <a:solidFill>
                  <a:schemeClr val="tx2"/>
                </a:solidFill>
                <a:latin typeface="Arial Narrow" charset="0"/>
              </a:rPr>
              <a:t>*</a:t>
            </a:r>
            <a:r>
              <a:rPr lang="en-US" sz="2800">
                <a:solidFill>
                  <a:schemeClr val="tx2"/>
                </a:solidFill>
                <a:latin typeface="Arial Narrow" charset="0"/>
              </a:rPr>
              <a:t> b; z = foo (x , y);</a:t>
            </a:r>
          </a:p>
          <a:p>
            <a:pPr marL="742950" lvl="1" indent="-285750">
              <a:lnSpc>
                <a:spcPct val="90000"/>
              </a:lnSpc>
              <a:buClr>
                <a:schemeClr val="tx1"/>
              </a:buClr>
              <a:buFont typeface="Monotype Sorts" charset="0"/>
              <a:buNone/>
            </a:pPr>
            <a:r>
              <a:rPr lang="en-US" sz="2800">
                <a:solidFill>
                  <a:schemeClr val="tx2"/>
                </a:solidFill>
                <a:latin typeface="Arial Narrow" charset="0"/>
              </a:rPr>
              <a:t>foo(p,q) { t=q - p; return (t); }</a:t>
            </a:r>
          </a:p>
          <a:p>
            <a:pPr marL="742950" lvl="1" indent="-285750">
              <a:lnSpc>
                <a:spcPct val="90000"/>
              </a:lnSpc>
              <a:buClr>
                <a:schemeClr val="tx1"/>
              </a:buClr>
              <a:buFont typeface="Monotype Sorts" charset="0"/>
              <a:buNone/>
            </a:pPr>
            <a:r>
              <a:rPr lang="en-US" sz="2800">
                <a:latin typeface="Arial Narrow" charset="0"/>
              </a:rPr>
              <a:t>By expanding </a:t>
            </a:r>
            <a:r>
              <a:rPr lang="en-US" sz="2800">
                <a:solidFill>
                  <a:schemeClr val="tx2"/>
                </a:solidFill>
                <a:latin typeface="Arial Narrow" charset="0"/>
              </a:rPr>
              <a:t>foo</a:t>
            </a:r>
            <a:r>
              <a:rPr lang="en-US" sz="2800">
                <a:latin typeface="Arial Narrow" charset="0"/>
              </a:rPr>
              <a:t>:</a:t>
            </a:r>
          </a:p>
          <a:p>
            <a:pPr marL="742950" lvl="1" indent="-285750">
              <a:lnSpc>
                <a:spcPct val="90000"/>
              </a:lnSpc>
              <a:buClr>
                <a:schemeClr val="tx1"/>
              </a:buClr>
              <a:buFont typeface="Monotype Sorts" charset="0"/>
              <a:buNone/>
            </a:pPr>
            <a:r>
              <a:rPr lang="en-US" sz="2800">
                <a:solidFill>
                  <a:schemeClr val="tx2"/>
                </a:solidFill>
                <a:latin typeface="Arial Narrow" charset="0"/>
              </a:rPr>
              <a:t>x = a + b; y = a*b; z = y – x;</a:t>
            </a:r>
          </a:p>
          <a:p>
            <a:pPr marL="742950" lvl="1" indent="-285750">
              <a:lnSpc>
                <a:spcPct val="90000"/>
              </a:lnSpc>
            </a:pPr>
            <a:endParaRPr lang="en-US" sz="2000">
              <a:solidFill>
                <a:schemeClr val="tx2"/>
              </a:solidFill>
              <a:latin typeface="Arial Narrow"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79331">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79331">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79331">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79331">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7933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26627"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5D702F7C-E4A1-C949-9035-0172E9720AF7}" type="slidenum">
              <a:rPr lang="en-US" sz="1400" b="0"/>
              <a:pPr/>
              <a:t>23</a:t>
            </a:fld>
            <a:endParaRPr lang="en-US" sz="1400" b="0"/>
          </a:p>
        </p:txBody>
      </p:sp>
      <p:sp>
        <p:nvSpPr>
          <p:cNvPr id="26628" name="Rectangle 2"/>
          <p:cNvSpPr>
            <a:spLocks noGrp="1" noChangeArrowheads="1"/>
          </p:cNvSpPr>
          <p:nvPr>
            <p:ph type="title"/>
          </p:nvPr>
        </p:nvSpPr>
        <p:spPr/>
        <p:txBody>
          <a:bodyPr/>
          <a:lstStyle/>
          <a:p>
            <a:r>
              <a:rPr lang="en-US">
                <a:latin typeface="Arial Narrow" charset="0"/>
              </a:rPr>
              <a:t>Conditional expansion</a:t>
            </a:r>
          </a:p>
        </p:txBody>
      </p:sp>
      <p:sp>
        <p:nvSpPr>
          <p:cNvPr id="1380355" name="Rectangle 3"/>
          <p:cNvSpPr>
            <a:spLocks noGrp="1" noChangeArrowheads="1"/>
          </p:cNvSpPr>
          <p:nvPr>
            <p:ph type="body" idx="1"/>
          </p:nvPr>
        </p:nvSpPr>
        <p:spPr/>
        <p:txBody>
          <a:bodyPr/>
          <a:lstStyle/>
          <a:p>
            <a:pPr marL="342900" indent="-342900">
              <a:lnSpc>
                <a:spcPct val="90000"/>
              </a:lnSpc>
            </a:pPr>
            <a:r>
              <a:rPr lang="en-US">
                <a:latin typeface="Arial Narrow" charset="0"/>
              </a:rPr>
              <a:t>Transform conditional into parallel execution with test at the end</a:t>
            </a:r>
          </a:p>
          <a:p>
            <a:pPr marL="342900" indent="-342900">
              <a:lnSpc>
                <a:spcPct val="90000"/>
              </a:lnSpc>
            </a:pPr>
            <a:r>
              <a:rPr lang="en-US">
                <a:latin typeface="Arial Narrow" charset="0"/>
              </a:rPr>
              <a:t>Useful when test depends on late signals</a:t>
            </a:r>
          </a:p>
          <a:p>
            <a:pPr marL="342900" indent="-342900">
              <a:lnSpc>
                <a:spcPct val="90000"/>
              </a:lnSpc>
            </a:pPr>
            <a:r>
              <a:rPr lang="en-US">
                <a:latin typeface="Arial Narrow" charset="0"/>
              </a:rPr>
              <a:t>May preclude hardware sharing</a:t>
            </a:r>
          </a:p>
          <a:p>
            <a:pPr marL="342900" indent="-342900">
              <a:lnSpc>
                <a:spcPct val="90000"/>
              </a:lnSpc>
            </a:pPr>
            <a:r>
              <a:rPr lang="en-US">
                <a:latin typeface="Arial Narrow" charset="0"/>
              </a:rPr>
              <a:t>Always useful for logic expressions</a:t>
            </a:r>
          </a:p>
          <a:p>
            <a:pPr marL="342900" indent="-342900">
              <a:lnSpc>
                <a:spcPct val="90000"/>
              </a:lnSpc>
            </a:pPr>
            <a:r>
              <a:rPr lang="en-US">
                <a:latin typeface="Arial Narrow" charset="0"/>
              </a:rPr>
              <a:t>Example:</a:t>
            </a:r>
          </a:p>
          <a:p>
            <a:pPr marL="742950" lvl="1" indent="-285750">
              <a:lnSpc>
                <a:spcPct val="90000"/>
              </a:lnSpc>
              <a:buClr>
                <a:schemeClr val="tx1"/>
              </a:buClr>
              <a:buFont typeface="Monotype Sorts" charset="0"/>
              <a:buNone/>
            </a:pPr>
            <a:r>
              <a:rPr lang="en-US" sz="2800">
                <a:solidFill>
                  <a:schemeClr val="tx2"/>
                </a:solidFill>
                <a:latin typeface="Arial Narrow" charset="0"/>
              </a:rPr>
              <a:t>y = ab; </a:t>
            </a:r>
            <a:r>
              <a:rPr lang="en-US" sz="2800" i="1">
                <a:solidFill>
                  <a:schemeClr val="tx2"/>
                </a:solidFill>
                <a:latin typeface="Arial Narrow" charset="0"/>
              </a:rPr>
              <a:t>if</a:t>
            </a:r>
            <a:r>
              <a:rPr lang="en-US" sz="2800">
                <a:solidFill>
                  <a:schemeClr val="tx2"/>
                </a:solidFill>
                <a:latin typeface="Arial Narrow" charset="0"/>
              </a:rPr>
              <a:t> (a)  {x = b + d; } </a:t>
            </a:r>
            <a:r>
              <a:rPr lang="en-US" sz="2800" i="1">
                <a:solidFill>
                  <a:schemeClr val="tx2"/>
                </a:solidFill>
                <a:latin typeface="Arial Narrow" charset="0"/>
              </a:rPr>
              <a:t>else</a:t>
            </a:r>
            <a:r>
              <a:rPr lang="en-US" sz="2800" b="0">
                <a:solidFill>
                  <a:schemeClr val="tx2"/>
                </a:solidFill>
                <a:latin typeface="Arial Narrow" charset="0"/>
              </a:rPr>
              <a:t> </a:t>
            </a:r>
            <a:r>
              <a:rPr lang="en-US" sz="2800">
                <a:solidFill>
                  <a:schemeClr val="tx2"/>
                </a:solidFill>
                <a:latin typeface="Arial Narrow" charset="0"/>
              </a:rPr>
              <a:t>{ x = bd; }</a:t>
            </a:r>
          </a:p>
          <a:p>
            <a:pPr marL="742950" lvl="1" indent="-285750">
              <a:lnSpc>
                <a:spcPct val="90000"/>
              </a:lnSpc>
            </a:pPr>
            <a:r>
              <a:rPr lang="en-US">
                <a:latin typeface="Arial Narrow" charset="0"/>
              </a:rPr>
              <a:t>Can be expanded to: </a:t>
            </a:r>
            <a:r>
              <a:rPr lang="en-US">
                <a:solidFill>
                  <a:schemeClr val="tx2"/>
                </a:solidFill>
                <a:latin typeface="Arial Narrow" charset="0"/>
              </a:rPr>
              <a:t>x = a (b + d) + a</a:t>
            </a:r>
            <a:r>
              <a:rPr lang="ja-JP" altLang="en-US">
                <a:solidFill>
                  <a:schemeClr val="tx2"/>
                </a:solidFill>
                <a:latin typeface="Arial Narrow" charset="0"/>
              </a:rPr>
              <a:t>’</a:t>
            </a:r>
            <a:r>
              <a:rPr lang="en-US">
                <a:solidFill>
                  <a:schemeClr val="tx2"/>
                </a:solidFill>
                <a:latin typeface="Arial Narrow" charset="0"/>
              </a:rPr>
              <a:t>bd</a:t>
            </a:r>
          </a:p>
          <a:p>
            <a:pPr marL="742950" lvl="1" indent="-285750">
              <a:lnSpc>
                <a:spcPct val="90000"/>
              </a:lnSpc>
            </a:pPr>
            <a:r>
              <a:rPr lang="en-US">
                <a:latin typeface="Arial Narrow" charset="0"/>
              </a:rPr>
              <a:t>And simplified as: </a:t>
            </a:r>
            <a:r>
              <a:rPr lang="en-US">
                <a:solidFill>
                  <a:schemeClr val="tx2"/>
                </a:solidFill>
                <a:latin typeface="Arial Narrow" charset="0"/>
              </a:rPr>
              <a:t>y = ab; x = y + d ( a + b )</a:t>
            </a:r>
          </a:p>
          <a:p>
            <a:pPr marL="742950" lvl="1" indent="-285750">
              <a:lnSpc>
                <a:spcPct val="90000"/>
              </a:lnSpc>
            </a:pPr>
            <a:endParaRPr lang="en-US" sz="2000">
              <a:latin typeface="Arial Narrow"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8035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80355">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80355">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8035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27651"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0BEC13C8-3844-E44C-8ED1-8B7A9982B07D}" type="slidenum">
              <a:rPr lang="en-US" sz="1400" b="0"/>
              <a:pPr/>
              <a:t>24</a:t>
            </a:fld>
            <a:endParaRPr lang="en-US" sz="1400" b="0"/>
          </a:p>
        </p:txBody>
      </p:sp>
      <p:sp>
        <p:nvSpPr>
          <p:cNvPr id="27652" name="Rectangle 2"/>
          <p:cNvSpPr>
            <a:spLocks noGrp="1" noChangeArrowheads="1"/>
          </p:cNvSpPr>
          <p:nvPr>
            <p:ph type="title"/>
          </p:nvPr>
        </p:nvSpPr>
        <p:spPr/>
        <p:txBody>
          <a:bodyPr/>
          <a:lstStyle/>
          <a:p>
            <a:r>
              <a:rPr lang="en-US">
                <a:latin typeface="Arial Narrow" charset="0"/>
              </a:rPr>
              <a:t>Loop expansion</a:t>
            </a:r>
          </a:p>
        </p:txBody>
      </p:sp>
      <p:sp>
        <p:nvSpPr>
          <p:cNvPr id="1381379" name="Rectangle 3"/>
          <p:cNvSpPr>
            <a:spLocks noGrp="1" noChangeArrowheads="1"/>
          </p:cNvSpPr>
          <p:nvPr>
            <p:ph type="body" idx="1"/>
          </p:nvPr>
        </p:nvSpPr>
        <p:spPr/>
        <p:txBody>
          <a:bodyPr/>
          <a:lstStyle/>
          <a:p>
            <a:pPr marL="342900" indent="-342900">
              <a:lnSpc>
                <a:spcPct val="90000"/>
              </a:lnSpc>
            </a:pPr>
            <a:r>
              <a:rPr lang="en-US" dirty="0">
                <a:latin typeface="Arial Narrow" charset="0"/>
              </a:rPr>
              <a:t>Applicable to loops with data-independent exit conditions</a:t>
            </a:r>
          </a:p>
          <a:p>
            <a:pPr marL="342900" indent="-342900">
              <a:lnSpc>
                <a:spcPct val="90000"/>
              </a:lnSpc>
            </a:pPr>
            <a:r>
              <a:rPr lang="en-US" dirty="0">
                <a:latin typeface="Arial Narrow" charset="0"/>
              </a:rPr>
              <a:t>Useful to expand scope of other optimization techniques</a:t>
            </a:r>
          </a:p>
          <a:p>
            <a:pPr marL="342900" indent="-342900">
              <a:lnSpc>
                <a:spcPct val="90000"/>
              </a:lnSpc>
            </a:pPr>
            <a:r>
              <a:rPr lang="en-US" dirty="0">
                <a:latin typeface="Arial Narrow" charset="0"/>
              </a:rPr>
              <a:t>Problematic when loop has many iterations</a:t>
            </a:r>
          </a:p>
          <a:p>
            <a:pPr marL="342900" indent="-342900">
              <a:lnSpc>
                <a:spcPct val="90000"/>
              </a:lnSpc>
            </a:pPr>
            <a:r>
              <a:rPr lang="en-US" dirty="0">
                <a:latin typeface="Arial Narrow" charset="0"/>
              </a:rPr>
              <a:t>Example:</a:t>
            </a:r>
          </a:p>
          <a:p>
            <a:pPr marL="742950" lvl="1" indent="-285750">
              <a:lnSpc>
                <a:spcPct val="90000"/>
              </a:lnSpc>
              <a:buClr>
                <a:schemeClr val="tx1"/>
              </a:buClr>
              <a:buFont typeface="Monotype Sorts" charset="0"/>
              <a:buNone/>
            </a:pPr>
            <a:r>
              <a:rPr lang="en-US" sz="2800" dirty="0">
                <a:latin typeface="Arial Narrow" charset="0"/>
              </a:rPr>
              <a:t> </a:t>
            </a:r>
            <a:r>
              <a:rPr lang="en-US" sz="2800" dirty="0">
                <a:solidFill>
                  <a:schemeClr val="tx2"/>
                </a:solidFill>
                <a:latin typeface="Arial Narrow" charset="0"/>
              </a:rPr>
              <a:t>x = </a:t>
            </a:r>
            <a:r>
              <a:rPr lang="en-US" sz="2800" b="0" dirty="0">
                <a:solidFill>
                  <a:schemeClr val="tx2"/>
                </a:solidFill>
                <a:latin typeface="Arial Narrow" charset="0"/>
              </a:rPr>
              <a:t>0</a:t>
            </a:r>
            <a:r>
              <a:rPr lang="en-US" sz="2800" dirty="0">
                <a:solidFill>
                  <a:schemeClr val="tx2"/>
                </a:solidFill>
                <a:latin typeface="Arial Narrow" charset="0"/>
              </a:rPr>
              <a:t>;</a:t>
            </a:r>
            <a:r>
              <a:rPr lang="en-US" sz="2800" b="0" i="1" dirty="0">
                <a:solidFill>
                  <a:schemeClr val="tx2"/>
                </a:solidFill>
                <a:latin typeface="Arial Narrow" charset="0"/>
              </a:rPr>
              <a:t> for</a:t>
            </a:r>
            <a:r>
              <a:rPr lang="en-US" sz="2800" b="0" dirty="0">
                <a:solidFill>
                  <a:schemeClr val="tx2"/>
                </a:solidFill>
                <a:latin typeface="Arial Narrow" charset="0"/>
              </a:rPr>
              <a:t> </a:t>
            </a:r>
            <a:r>
              <a:rPr lang="en-US" sz="2800" dirty="0">
                <a:solidFill>
                  <a:schemeClr val="tx2"/>
                </a:solidFill>
                <a:latin typeface="Arial Narrow" charset="0"/>
              </a:rPr>
              <a:t>( </a:t>
            </a:r>
            <a:r>
              <a:rPr lang="en-US" sz="2800" dirty="0" err="1">
                <a:solidFill>
                  <a:schemeClr val="tx2"/>
                </a:solidFill>
                <a:latin typeface="Arial Narrow" charset="0"/>
              </a:rPr>
              <a:t>i</a:t>
            </a:r>
            <a:r>
              <a:rPr lang="en-US" sz="2800" dirty="0">
                <a:solidFill>
                  <a:schemeClr val="tx2"/>
                </a:solidFill>
                <a:latin typeface="Arial Narrow" charset="0"/>
              </a:rPr>
              <a:t> = </a:t>
            </a:r>
            <a:r>
              <a:rPr lang="en-US" sz="2800" b="0" dirty="0">
                <a:solidFill>
                  <a:schemeClr val="tx2"/>
                </a:solidFill>
                <a:latin typeface="Arial Narrow" charset="0"/>
              </a:rPr>
              <a:t>1</a:t>
            </a:r>
            <a:r>
              <a:rPr lang="en-US" sz="2800" dirty="0">
                <a:solidFill>
                  <a:schemeClr val="tx2"/>
                </a:solidFill>
                <a:latin typeface="Arial Narrow" charset="0"/>
              </a:rPr>
              <a:t>; </a:t>
            </a:r>
            <a:r>
              <a:rPr lang="en-US" sz="2800" dirty="0" err="1">
                <a:solidFill>
                  <a:schemeClr val="tx2"/>
                </a:solidFill>
                <a:latin typeface="Arial Narrow" charset="0"/>
              </a:rPr>
              <a:t>i</a:t>
            </a:r>
            <a:r>
              <a:rPr lang="en-US" sz="2800" dirty="0">
                <a:solidFill>
                  <a:schemeClr val="tx2"/>
                </a:solidFill>
                <a:latin typeface="Arial Narrow" charset="0"/>
              </a:rPr>
              <a:t> ≤ </a:t>
            </a:r>
            <a:r>
              <a:rPr lang="en-US" sz="2800" b="0" dirty="0">
                <a:solidFill>
                  <a:schemeClr val="tx2"/>
                </a:solidFill>
                <a:latin typeface="Arial Narrow" charset="0"/>
              </a:rPr>
              <a:t>3</a:t>
            </a:r>
            <a:r>
              <a:rPr lang="en-US" sz="2800" dirty="0">
                <a:solidFill>
                  <a:schemeClr val="tx2"/>
                </a:solidFill>
                <a:latin typeface="Arial Narrow" charset="0"/>
              </a:rPr>
              <a:t>; </a:t>
            </a:r>
            <a:r>
              <a:rPr lang="en-US" sz="2800" dirty="0" err="1">
                <a:solidFill>
                  <a:schemeClr val="tx2"/>
                </a:solidFill>
                <a:latin typeface="Arial Narrow" charset="0"/>
              </a:rPr>
              <a:t>i</a:t>
            </a:r>
            <a:r>
              <a:rPr lang="en-US" sz="2800" dirty="0">
                <a:solidFill>
                  <a:schemeClr val="tx2"/>
                </a:solidFill>
                <a:latin typeface="Arial Narrow" charset="0"/>
              </a:rPr>
              <a:t> ++ )  { x = x </a:t>
            </a:r>
            <a:r>
              <a:rPr lang="en-US" sz="2800" b="0" dirty="0">
                <a:solidFill>
                  <a:schemeClr val="tx2"/>
                </a:solidFill>
                <a:latin typeface="Arial Narrow" charset="0"/>
              </a:rPr>
              <a:t>+ </a:t>
            </a:r>
            <a:r>
              <a:rPr lang="en-US" sz="2800" dirty="0" err="1">
                <a:solidFill>
                  <a:schemeClr val="tx2"/>
                </a:solidFill>
                <a:latin typeface="Arial Narrow" charset="0"/>
              </a:rPr>
              <a:t>i</a:t>
            </a:r>
            <a:r>
              <a:rPr lang="en-US" sz="2800" dirty="0">
                <a:solidFill>
                  <a:schemeClr val="tx2"/>
                </a:solidFill>
                <a:latin typeface="Arial Narrow" charset="0"/>
              </a:rPr>
              <a:t>; }</a:t>
            </a:r>
          </a:p>
          <a:p>
            <a:pPr marL="342900" indent="-342900">
              <a:lnSpc>
                <a:spcPct val="90000"/>
              </a:lnSpc>
            </a:pPr>
            <a:r>
              <a:rPr lang="en-US" dirty="0">
                <a:latin typeface="Arial Narrow" charset="0"/>
              </a:rPr>
              <a:t>Expanded to:</a:t>
            </a:r>
          </a:p>
          <a:p>
            <a:pPr marL="742950" lvl="1" indent="-285750">
              <a:lnSpc>
                <a:spcPct val="90000"/>
              </a:lnSpc>
              <a:buClr>
                <a:schemeClr val="tx1"/>
              </a:buClr>
              <a:buFont typeface="Monotype Sorts" charset="0"/>
              <a:buNone/>
            </a:pPr>
            <a:r>
              <a:rPr lang="en-US" sz="2800" dirty="0">
                <a:latin typeface="Arial Narrow" charset="0"/>
              </a:rPr>
              <a:t> </a:t>
            </a:r>
            <a:r>
              <a:rPr lang="en-US" sz="2800" dirty="0">
                <a:solidFill>
                  <a:schemeClr val="tx2"/>
                </a:solidFill>
                <a:latin typeface="Arial Narrow" charset="0"/>
              </a:rPr>
              <a:t>x = </a:t>
            </a:r>
            <a:r>
              <a:rPr lang="en-US" sz="2800" b="0" dirty="0">
                <a:solidFill>
                  <a:schemeClr val="tx2"/>
                </a:solidFill>
                <a:latin typeface="Arial Narrow" charset="0"/>
              </a:rPr>
              <a:t>0</a:t>
            </a:r>
            <a:r>
              <a:rPr lang="en-US" sz="2800" dirty="0">
                <a:solidFill>
                  <a:schemeClr val="tx2"/>
                </a:solidFill>
                <a:latin typeface="Arial Narrow" charset="0"/>
              </a:rPr>
              <a:t>;  x = x </a:t>
            </a:r>
            <a:r>
              <a:rPr lang="en-US" sz="2800" b="0" dirty="0">
                <a:solidFill>
                  <a:schemeClr val="tx2"/>
                </a:solidFill>
                <a:latin typeface="Arial Narrow" charset="0"/>
              </a:rPr>
              <a:t>+ 1</a:t>
            </a:r>
            <a:r>
              <a:rPr lang="en-US" sz="2800" dirty="0">
                <a:solidFill>
                  <a:schemeClr val="tx2"/>
                </a:solidFill>
                <a:latin typeface="Arial Narrow" charset="0"/>
              </a:rPr>
              <a:t>;  x = x </a:t>
            </a:r>
            <a:r>
              <a:rPr lang="en-US" sz="2800" b="0" dirty="0">
                <a:solidFill>
                  <a:schemeClr val="tx2"/>
                </a:solidFill>
                <a:latin typeface="Arial Narrow" charset="0"/>
              </a:rPr>
              <a:t>+ 2</a:t>
            </a:r>
            <a:r>
              <a:rPr lang="en-US" sz="2800" dirty="0">
                <a:solidFill>
                  <a:schemeClr val="tx2"/>
                </a:solidFill>
                <a:latin typeface="Arial Narrow" charset="0"/>
              </a:rPr>
              <a:t>;  x = x </a:t>
            </a:r>
            <a:r>
              <a:rPr lang="en-US" sz="2800" b="0" dirty="0">
                <a:solidFill>
                  <a:schemeClr val="tx2"/>
                </a:solidFill>
                <a:latin typeface="Arial Narrow" charset="0"/>
              </a:rPr>
              <a:t>+ 3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81379">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81379">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81379">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81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28675"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54F1CBD2-F937-C34A-B5A9-1E9E6886DAA0}" type="slidenum">
              <a:rPr lang="en-US" sz="1400" b="0"/>
              <a:pPr/>
              <a:t>25</a:t>
            </a:fld>
            <a:endParaRPr lang="en-US" sz="1400" b="0"/>
          </a:p>
        </p:txBody>
      </p:sp>
      <p:sp>
        <p:nvSpPr>
          <p:cNvPr id="28676" name="Rectangle 2"/>
          <p:cNvSpPr>
            <a:spLocks noGrp="1" noChangeArrowheads="1"/>
          </p:cNvSpPr>
          <p:nvPr>
            <p:ph type="title"/>
          </p:nvPr>
        </p:nvSpPr>
        <p:spPr/>
        <p:txBody>
          <a:bodyPr/>
          <a:lstStyle/>
          <a:p>
            <a:r>
              <a:rPr lang="en-US">
                <a:latin typeface="Arial Narrow" charset="0"/>
              </a:rPr>
              <a:t>Module2</a:t>
            </a:r>
          </a:p>
        </p:txBody>
      </p:sp>
      <p:sp>
        <p:nvSpPr>
          <p:cNvPr id="28677" name="Rectangle 3"/>
          <p:cNvSpPr>
            <a:spLocks noGrp="1" noChangeArrowheads="1"/>
          </p:cNvSpPr>
          <p:nvPr>
            <p:ph type="body" idx="1"/>
          </p:nvPr>
        </p:nvSpPr>
        <p:spPr/>
        <p:txBody>
          <a:bodyPr/>
          <a:lstStyle/>
          <a:p>
            <a:pPr>
              <a:lnSpc>
                <a:spcPct val="110000"/>
              </a:lnSpc>
            </a:pPr>
            <a:r>
              <a:rPr lang="en-US">
                <a:latin typeface="Arial Narrow" charset="0"/>
              </a:rPr>
              <a:t>Objectives</a:t>
            </a:r>
          </a:p>
          <a:p>
            <a:pPr lvl="1"/>
            <a:r>
              <a:rPr lang="en-US">
                <a:latin typeface="Arial Narrow" charset="0"/>
              </a:rPr>
              <a:t>Architectural optimization</a:t>
            </a:r>
          </a:p>
          <a:p>
            <a:pPr lvl="1"/>
            <a:r>
              <a:rPr lang="en-US">
                <a:latin typeface="Arial Narrow" charset="0"/>
              </a:rPr>
              <a:t>Scheduling, resource sharing, estimation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29699"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93772EA6-227D-C541-B222-B20CE9EB7AE4}" type="slidenum">
              <a:rPr lang="en-US" sz="1400" b="0"/>
              <a:pPr/>
              <a:t>26</a:t>
            </a:fld>
            <a:endParaRPr lang="en-US" sz="1400" b="0"/>
          </a:p>
        </p:txBody>
      </p:sp>
      <p:sp>
        <p:nvSpPr>
          <p:cNvPr id="29700" name="Rectangle 2"/>
          <p:cNvSpPr>
            <a:spLocks noGrp="1" noChangeArrowheads="1"/>
          </p:cNvSpPr>
          <p:nvPr>
            <p:ph type="title"/>
          </p:nvPr>
        </p:nvSpPr>
        <p:spPr/>
        <p:txBody>
          <a:bodyPr/>
          <a:lstStyle/>
          <a:p>
            <a:r>
              <a:rPr lang="en-US">
                <a:latin typeface="Arial Narrow" charset="0"/>
              </a:rPr>
              <a:t>Architectural synthesis and optimization</a:t>
            </a:r>
          </a:p>
        </p:txBody>
      </p:sp>
      <p:sp>
        <p:nvSpPr>
          <p:cNvPr id="29701" name="Rectangle 3"/>
          <p:cNvSpPr>
            <a:spLocks noGrp="1" noChangeArrowheads="1"/>
          </p:cNvSpPr>
          <p:nvPr>
            <p:ph type="body" idx="1"/>
          </p:nvPr>
        </p:nvSpPr>
        <p:spPr/>
        <p:txBody>
          <a:bodyPr/>
          <a:lstStyle/>
          <a:p>
            <a:pPr marL="342900" indent="-342900"/>
            <a:r>
              <a:rPr lang="en-US">
                <a:latin typeface="Arial Narrow" charset="0"/>
              </a:rPr>
              <a:t>Synthesize macroscopic structure in terms of building-blocks</a:t>
            </a:r>
          </a:p>
          <a:p>
            <a:pPr marL="342900" indent="-342900"/>
            <a:r>
              <a:rPr lang="en-US">
                <a:latin typeface="Arial Narrow" charset="0"/>
              </a:rPr>
              <a:t>Explore area/performance trade-off:</a:t>
            </a:r>
          </a:p>
          <a:p>
            <a:pPr marL="742950" lvl="1" indent="-285750"/>
            <a:r>
              <a:rPr lang="en-US" i="1">
                <a:latin typeface="Arial Narrow" charset="0"/>
              </a:rPr>
              <a:t>maximize performance</a:t>
            </a:r>
            <a:r>
              <a:rPr lang="en-US">
                <a:latin typeface="Arial Narrow" charset="0"/>
              </a:rPr>
              <a:t> subject to </a:t>
            </a:r>
            <a:r>
              <a:rPr lang="en-US" i="1">
                <a:latin typeface="Arial Narrow" charset="0"/>
              </a:rPr>
              <a:t>area </a:t>
            </a:r>
            <a:r>
              <a:rPr lang="en-US">
                <a:latin typeface="Arial Narrow" charset="0"/>
              </a:rPr>
              <a:t>constraints</a:t>
            </a:r>
          </a:p>
          <a:p>
            <a:pPr marL="742950" lvl="1" indent="-285750"/>
            <a:r>
              <a:rPr lang="en-US" i="1">
                <a:latin typeface="Arial Narrow" charset="0"/>
              </a:rPr>
              <a:t>minimize area </a:t>
            </a:r>
            <a:r>
              <a:rPr lang="en-US">
                <a:latin typeface="Arial Narrow" charset="0"/>
              </a:rPr>
              <a:t>subject to</a:t>
            </a:r>
            <a:r>
              <a:rPr lang="en-US" i="1">
                <a:latin typeface="Arial Narrow" charset="0"/>
              </a:rPr>
              <a:t> performance </a:t>
            </a:r>
            <a:r>
              <a:rPr lang="en-US">
                <a:latin typeface="Arial Narrow" charset="0"/>
              </a:rPr>
              <a:t>constraints</a:t>
            </a:r>
          </a:p>
          <a:p>
            <a:pPr marL="342900" indent="-342900"/>
            <a:r>
              <a:rPr lang="en-US">
                <a:latin typeface="Arial Narrow" charset="0"/>
              </a:rPr>
              <a:t>Determine an optimal implementation</a:t>
            </a:r>
          </a:p>
          <a:p>
            <a:pPr marL="342900" indent="-342900"/>
            <a:r>
              <a:rPr lang="en-US">
                <a:latin typeface="Arial Narrow" charset="0"/>
              </a:rPr>
              <a:t>Create logic model for data-path and control</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30723"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36D87C8F-465E-6F42-AC07-8B628829D55C}" type="slidenum">
              <a:rPr lang="en-US" sz="1400" b="0"/>
              <a:pPr/>
              <a:t>27</a:t>
            </a:fld>
            <a:endParaRPr lang="en-US" sz="1400" b="0"/>
          </a:p>
        </p:txBody>
      </p:sp>
      <p:sp>
        <p:nvSpPr>
          <p:cNvPr id="30724" name="Rectangle 2"/>
          <p:cNvSpPr>
            <a:spLocks noGrp="1" noChangeArrowheads="1"/>
          </p:cNvSpPr>
          <p:nvPr>
            <p:ph type="title"/>
          </p:nvPr>
        </p:nvSpPr>
        <p:spPr/>
        <p:txBody>
          <a:bodyPr/>
          <a:lstStyle/>
          <a:p>
            <a:r>
              <a:rPr lang="en-US">
                <a:latin typeface="Arial Narrow" charset="0"/>
              </a:rPr>
              <a:t>Design space and objectives</a:t>
            </a:r>
          </a:p>
        </p:txBody>
      </p:sp>
      <p:sp>
        <p:nvSpPr>
          <p:cNvPr id="30725" name="Rectangle 3"/>
          <p:cNvSpPr>
            <a:spLocks noGrp="1" noChangeArrowheads="1"/>
          </p:cNvSpPr>
          <p:nvPr>
            <p:ph type="body" idx="1"/>
          </p:nvPr>
        </p:nvSpPr>
        <p:spPr/>
        <p:txBody>
          <a:bodyPr/>
          <a:lstStyle/>
          <a:p>
            <a:pPr marL="342900" indent="-342900"/>
            <a:r>
              <a:rPr lang="en-US">
                <a:latin typeface="Arial Narrow" charset="0"/>
              </a:rPr>
              <a:t>Design space:</a:t>
            </a:r>
          </a:p>
          <a:p>
            <a:pPr marL="742950" lvl="1" indent="-285750"/>
            <a:r>
              <a:rPr lang="en-US">
                <a:latin typeface="Arial Narrow" charset="0"/>
              </a:rPr>
              <a:t>Set of all feasible implementations</a:t>
            </a:r>
          </a:p>
          <a:p>
            <a:pPr marL="342900" indent="-342900"/>
            <a:r>
              <a:rPr lang="en-US">
                <a:latin typeface="Arial Narrow" charset="0"/>
              </a:rPr>
              <a:t>Implementation parameters:</a:t>
            </a:r>
          </a:p>
          <a:p>
            <a:pPr marL="742950" lvl="1" indent="-285750"/>
            <a:r>
              <a:rPr lang="en-US">
                <a:latin typeface="Arial Narrow" charset="0"/>
              </a:rPr>
              <a:t>Area</a:t>
            </a:r>
          </a:p>
          <a:p>
            <a:pPr marL="742950" lvl="1" indent="-285750"/>
            <a:r>
              <a:rPr lang="en-US">
                <a:latin typeface="Arial Narrow" charset="0"/>
              </a:rPr>
              <a:t>Performance:</a:t>
            </a:r>
          </a:p>
          <a:p>
            <a:pPr marL="1143000" lvl="2"/>
            <a:r>
              <a:rPr lang="en-US">
                <a:latin typeface="Arial Narrow" charset="0"/>
              </a:rPr>
              <a:t>Cycle-time</a:t>
            </a:r>
          </a:p>
          <a:p>
            <a:pPr marL="1143000" lvl="2"/>
            <a:r>
              <a:rPr lang="en-US">
                <a:latin typeface="Arial Narrow" charset="0"/>
              </a:rPr>
              <a:t>Latency</a:t>
            </a:r>
          </a:p>
          <a:p>
            <a:pPr marL="1143000" lvl="2"/>
            <a:r>
              <a:rPr lang="en-US">
                <a:latin typeface="Arial Narrow" charset="0"/>
              </a:rPr>
              <a:t>Throughput (for pipelined implementations)</a:t>
            </a:r>
          </a:p>
          <a:p>
            <a:pPr marL="742950" lvl="1" indent="-285750"/>
            <a:r>
              <a:rPr lang="en-US">
                <a:latin typeface="Arial Narrow" charset="0"/>
              </a:rPr>
              <a:t>Power consumption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31747"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2495A535-A93A-C64A-A271-8A807B497139}" type="slidenum">
              <a:rPr lang="en-US" sz="1400" b="0"/>
              <a:pPr/>
              <a:t>28</a:t>
            </a:fld>
            <a:endParaRPr lang="en-US" sz="1400" b="0"/>
          </a:p>
        </p:txBody>
      </p:sp>
      <p:sp>
        <p:nvSpPr>
          <p:cNvPr id="31748" name="Rectangle 2"/>
          <p:cNvSpPr>
            <a:spLocks noChangeArrowheads="1"/>
          </p:cNvSpPr>
          <p:nvPr/>
        </p:nvSpPr>
        <p:spPr bwMode="auto">
          <a:xfrm>
            <a:off x="3059113" y="1989138"/>
            <a:ext cx="2663825" cy="2665412"/>
          </a:xfrm>
          <a:prstGeom prst="rect">
            <a:avLst/>
          </a:prstGeom>
          <a:solidFill>
            <a:srgbClr val="33CC33">
              <a:alpha val="30196"/>
            </a:srgbClr>
          </a:solidFill>
          <a:ln w="9525">
            <a:solidFill>
              <a:srgbClr val="33CC33"/>
            </a:solidFill>
            <a:miter lim="800000"/>
            <a:headEnd/>
            <a:tailEnd/>
          </a:ln>
        </p:spPr>
        <p:txBody>
          <a:bodyPr wrap="none" anchor="ctr"/>
          <a:lstStyle/>
          <a:p>
            <a:endParaRPr lang="fr-FR" sz="1800" b="0">
              <a:solidFill>
                <a:srgbClr val="33CC33"/>
              </a:solidFill>
              <a:latin typeface="Arial" charset="0"/>
            </a:endParaRPr>
          </a:p>
        </p:txBody>
      </p:sp>
      <p:sp>
        <p:nvSpPr>
          <p:cNvPr id="31749" name="Rectangle 3"/>
          <p:cNvSpPr>
            <a:spLocks noChangeArrowheads="1"/>
          </p:cNvSpPr>
          <p:nvPr/>
        </p:nvSpPr>
        <p:spPr bwMode="auto">
          <a:xfrm>
            <a:off x="2195513" y="2636838"/>
            <a:ext cx="2663825" cy="2663825"/>
          </a:xfrm>
          <a:prstGeom prst="rect">
            <a:avLst/>
          </a:prstGeom>
          <a:solidFill>
            <a:schemeClr val="hlink">
              <a:alpha val="29019"/>
            </a:schemeClr>
          </a:solidFill>
          <a:ln w="9525">
            <a:solidFill>
              <a:srgbClr val="FF3300"/>
            </a:solidFill>
            <a:miter lim="800000"/>
            <a:headEnd/>
            <a:tailEnd/>
          </a:ln>
        </p:spPr>
        <p:txBody>
          <a:bodyPr wrap="none" anchor="ctr"/>
          <a:lstStyle/>
          <a:p>
            <a:endParaRPr lang="fr-FR" sz="1800" b="0">
              <a:solidFill>
                <a:srgbClr val="FF3300"/>
              </a:solidFill>
              <a:latin typeface="Arial" charset="0"/>
            </a:endParaRPr>
          </a:p>
        </p:txBody>
      </p:sp>
      <p:sp>
        <p:nvSpPr>
          <p:cNvPr id="31750" name="Rectangle 4"/>
          <p:cNvSpPr>
            <a:spLocks noChangeArrowheads="1"/>
          </p:cNvSpPr>
          <p:nvPr/>
        </p:nvSpPr>
        <p:spPr bwMode="auto">
          <a:xfrm>
            <a:off x="1403350" y="3213100"/>
            <a:ext cx="2663825" cy="2665413"/>
          </a:xfrm>
          <a:prstGeom prst="rect">
            <a:avLst/>
          </a:prstGeom>
          <a:solidFill>
            <a:schemeClr val="tx2">
              <a:alpha val="30196"/>
            </a:schemeClr>
          </a:solidFill>
          <a:ln w="9525">
            <a:solidFill>
              <a:schemeClr val="tx2"/>
            </a:solidFill>
            <a:miter lim="800000"/>
            <a:headEnd/>
            <a:tailEnd/>
          </a:ln>
        </p:spPr>
        <p:txBody>
          <a:bodyPr wrap="none" anchor="ctr"/>
          <a:lstStyle/>
          <a:p>
            <a:endParaRPr lang="en-US"/>
          </a:p>
        </p:txBody>
      </p:sp>
      <p:sp>
        <p:nvSpPr>
          <p:cNvPr id="31751" name="Rectangle 5"/>
          <p:cNvSpPr>
            <a:spLocks noGrp="1" noChangeArrowheads="1"/>
          </p:cNvSpPr>
          <p:nvPr>
            <p:ph type="title"/>
          </p:nvPr>
        </p:nvSpPr>
        <p:spPr>
          <a:xfrm>
            <a:off x="684213" y="0"/>
            <a:ext cx="7772400" cy="1143000"/>
          </a:xfrm>
        </p:spPr>
        <p:txBody>
          <a:bodyPr/>
          <a:lstStyle/>
          <a:p>
            <a:r>
              <a:rPr lang="en-US" sz="2500">
                <a:latin typeface="Arial Narrow" charset="0"/>
              </a:rPr>
              <a:t>Design evaluation space</a:t>
            </a:r>
          </a:p>
        </p:txBody>
      </p:sp>
      <p:sp>
        <p:nvSpPr>
          <p:cNvPr id="31752" name="Line 6"/>
          <p:cNvSpPr>
            <a:spLocks noChangeShapeType="1"/>
          </p:cNvSpPr>
          <p:nvPr/>
        </p:nvSpPr>
        <p:spPr bwMode="auto">
          <a:xfrm flipV="1">
            <a:off x="1403350" y="4211638"/>
            <a:ext cx="2233613" cy="1666875"/>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1753" name="Line 7"/>
          <p:cNvSpPr>
            <a:spLocks noChangeShapeType="1"/>
          </p:cNvSpPr>
          <p:nvPr/>
        </p:nvSpPr>
        <p:spPr bwMode="auto">
          <a:xfrm flipV="1">
            <a:off x="4060825" y="4211638"/>
            <a:ext cx="2233613" cy="1666875"/>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1754" name="Line 8"/>
          <p:cNvSpPr>
            <a:spLocks noChangeShapeType="1"/>
          </p:cNvSpPr>
          <p:nvPr/>
        </p:nvSpPr>
        <p:spPr bwMode="auto">
          <a:xfrm>
            <a:off x="1403350" y="5878513"/>
            <a:ext cx="4348163" cy="0"/>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1755" name="Line 9"/>
          <p:cNvSpPr>
            <a:spLocks noChangeShapeType="1"/>
          </p:cNvSpPr>
          <p:nvPr/>
        </p:nvSpPr>
        <p:spPr bwMode="auto">
          <a:xfrm flipV="1">
            <a:off x="1403350" y="2492375"/>
            <a:ext cx="0" cy="3386138"/>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1756" name="Line 10"/>
          <p:cNvSpPr>
            <a:spLocks noChangeShapeType="1"/>
          </p:cNvSpPr>
          <p:nvPr/>
        </p:nvSpPr>
        <p:spPr bwMode="auto">
          <a:xfrm>
            <a:off x="2187575" y="5300663"/>
            <a:ext cx="4348163" cy="0"/>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1757" name="Line 11"/>
          <p:cNvSpPr>
            <a:spLocks noChangeShapeType="1"/>
          </p:cNvSpPr>
          <p:nvPr/>
        </p:nvSpPr>
        <p:spPr bwMode="auto">
          <a:xfrm>
            <a:off x="3032125" y="4656138"/>
            <a:ext cx="4348163" cy="0"/>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1758" name="Line 12"/>
          <p:cNvSpPr>
            <a:spLocks noChangeShapeType="1"/>
          </p:cNvSpPr>
          <p:nvPr/>
        </p:nvSpPr>
        <p:spPr bwMode="auto">
          <a:xfrm flipV="1">
            <a:off x="2187575" y="1989138"/>
            <a:ext cx="7938" cy="3278187"/>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1759" name="Line 13"/>
          <p:cNvSpPr>
            <a:spLocks noChangeShapeType="1"/>
          </p:cNvSpPr>
          <p:nvPr/>
        </p:nvSpPr>
        <p:spPr bwMode="auto">
          <a:xfrm flipV="1">
            <a:off x="3059113" y="1341438"/>
            <a:ext cx="26987" cy="3314700"/>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1760" name="Line 14"/>
          <p:cNvSpPr>
            <a:spLocks noChangeShapeType="1"/>
          </p:cNvSpPr>
          <p:nvPr/>
        </p:nvSpPr>
        <p:spPr bwMode="auto">
          <a:xfrm flipV="1">
            <a:off x="1403350" y="1557338"/>
            <a:ext cx="2233613" cy="1666875"/>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1761" name="Text Box 15"/>
          <p:cNvSpPr txBox="1">
            <a:spLocks noChangeArrowheads="1"/>
          </p:cNvSpPr>
          <p:nvPr/>
        </p:nvSpPr>
        <p:spPr bwMode="auto">
          <a:xfrm>
            <a:off x="468313" y="2420938"/>
            <a:ext cx="1439862"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Area</a:t>
            </a:r>
          </a:p>
        </p:txBody>
      </p:sp>
      <p:sp>
        <p:nvSpPr>
          <p:cNvPr id="31762" name="Text Box 16"/>
          <p:cNvSpPr txBox="1">
            <a:spLocks noChangeArrowheads="1"/>
          </p:cNvSpPr>
          <p:nvPr/>
        </p:nvSpPr>
        <p:spPr bwMode="auto">
          <a:xfrm>
            <a:off x="1258888" y="1844675"/>
            <a:ext cx="1439862"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Area</a:t>
            </a:r>
          </a:p>
        </p:txBody>
      </p:sp>
      <p:sp>
        <p:nvSpPr>
          <p:cNvPr id="31763" name="Text Box 17"/>
          <p:cNvSpPr txBox="1">
            <a:spLocks noChangeArrowheads="1"/>
          </p:cNvSpPr>
          <p:nvPr/>
        </p:nvSpPr>
        <p:spPr bwMode="auto">
          <a:xfrm>
            <a:off x="2124075" y="1268413"/>
            <a:ext cx="1439863"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Area</a:t>
            </a:r>
          </a:p>
        </p:txBody>
      </p:sp>
      <p:sp>
        <p:nvSpPr>
          <p:cNvPr id="31764" name="Text Box 18"/>
          <p:cNvSpPr txBox="1">
            <a:spLocks noChangeArrowheads="1"/>
          </p:cNvSpPr>
          <p:nvPr/>
        </p:nvSpPr>
        <p:spPr bwMode="auto">
          <a:xfrm>
            <a:off x="4716463" y="5661025"/>
            <a:ext cx="1439862"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Latency</a:t>
            </a:r>
          </a:p>
        </p:txBody>
      </p:sp>
      <p:sp>
        <p:nvSpPr>
          <p:cNvPr id="31765" name="Text Box 19"/>
          <p:cNvSpPr txBox="1">
            <a:spLocks noChangeArrowheads="1"/>
          </p:cNvSpPr>
          <p:nvPr/>
        </p:nvSpPr>
        <p:spPr bwMode="auto">
          <a:xfrm>
            <a:off x="5435600" y="5013325"/>
            <a:ext cx="1439863"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Latency</a:t>
            </a:r>
          </a:p>
        </p:txBody>
      </p:sp>
      <p:sp>
        <p:nvSpPr>
          <p:cNvPr id="31766" name="Text Box 20"/>
          <p:cNvSpPr txBox="1">
            <a:spLocks noChangeArrowheads="1"/>
          </p:cNvSpPr>
          <p:nvPr/>
        </p:nvSpPr>
        <p:spPr bwMode="auto">
          <a:xfrm>
            <a:off x="6227763" y="4437063"/>
            <a:ext cx="1439862"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Latency</a:t>
            </a:r>
          </a:p>
        </p:txBody>
      </p:sp>
      <p:sp>
        <p:nvSpPr>
          <p:cNvPr id="31767" name="Text Box 21"/>
          <p:cNvSpPr txBox="1">
            <a:spLocks noChangeArrowheads="1"/>
          </p:cNvSpPr>
          <p:nvPr/>
        </p:nvSpPr>
        <p:spPr bwMode="auto">
          <a:xfrm>
            <a:off x="3708400" y="5876925"/>
            <a:ext cx="8636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lgn="l">
              <a:spcBef>
                <a:spcPct val="50000"/>
              </a:spcBef>
            </a:pPr>
            <a:r>
              <a:rPr lang="en-US" sz="1000">
                <a:solidFill>
                  <a:schemeClr val="tx2"/>
                </a:solidFill>
                <a:latin typeface="Arial" charset="0"/>
              </a:rPr>
              <a:t>Latency Max</a:t>
            </a:r>
          </a:p>
        </p:txBody>
      </p:sp>
      <p:sp>
        <p:nvSpPr>
          <p:cNvPr id="31768" name="Text Box 22"/>
          <p:cNvSpPr txBox="1">
            <a:spLocks noChangeArrowheads="1"/>
          </p:cNvSpPr>
          <p:nvPr/>
        </p:nvSpPr>
        <p:spPr bwMode="auto">
          <a:xfrm>
            <a:off x="971550" y="3068638"/>
            <a:ext cx="719138"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lgn="l">
              <a:spcBef>
                <a:spcPct val="50000"/>
              </a:spcBef>
            </a:pPr>
            <a:r>
              <a:rPr lang="en-US" sz="1000">
                <a:solidFill>
                  <a:schemeClr val="tx2"/>
                </a:solidFill>
                <a:latin typeface="Arial" charset="0"/>
              </a:rPr>
              <a:t>Area Max</a:t>
            </a:r>
          </a:p>
        </p:txBody>
      </p:sp>
      <p:sp>
        <p:nvSpPr>
          <p:cNvPr id="31769" name="Text Box 23"/>
          <p:cNvSpPr txBox="1">
            <a:spLocks noChangeArrowheads="1"/>
          </p:cNvSpPr>
          <p:nvPr/>
        </p:nvSpPr>
        <p:spPr bwMode="auto">
          <a:xfrm rot="-2309598">
            <a:off x="5364163" y="4076700"/>
            <a:ext cx="1439862"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Cycle-time</a:t>
            </a:r>
          </a:p>
        </p:txBody>
      </p:sp>
      <p:sp>
        <p:nvSpPr>
          <p:cNvPr id="31770" name="Rectangle 24"/>
          <p:cNvSpPr>
            <a:spLocks noChangeArrowheads="1"/>
          </p:cNvSpPr>
          <p:nvPr/>
        </p:nvSpPr>
        <p:spPr bwMode="auto">
          <a:xfrm>
            <a:off x="3348038" y="2349500"/>
            <a:ext cx="71437" cy="73025"/>
          </a:xfrm>
          <a:prstGeom prst="rect">
            <a:avLst/>
          </a:prstGeom>
          <a:solidFill>
            <a:srgbClr val="33CC33"/>
          </a:solidFill>
          <a:ln w="9525">
            <a:solidFill>
              <a:schemeClr val="tx2"/>
            </a:solidFill>
            <a:miter lim="800000"/>
            <a:headEnd/>
            <a:tailEnd/>
          </a:ln>
        </p:spPr>
        <p:txBody>
          <a:bodyPr wrap="none" anchor="ctr"/>
          <a:lstStyle/>
          <a:p>
            <a:endParaRPr lang="en-US"/>
          </a:p>
        </p:txBody>
      </p:sp>
      <p:sp>
        <p:nvSpPr>
          <p:cNvPr id="31771" name="Rectangle 25"/>
          <p:cNvSpPr>
            <a:spLocks noChangeArrowheads="1"/>
          </p:cNvSpPr>
          <p:nvPr/>
        </p:nvSpPr>
        <p:spPr bwMode="auto">
          <a:xfrm>
            <a:off x="2484438" y="2636838"/>
            <a:ext cx="71437" cy="73025"/>
          </a:xfrm>
          <a:prstGeom prst="rect">
            <a:avLst/>
          </a:prstGeom>
          <a:solidFill>
            <a:srgbClr val="FF3300"/>
          </a:solidFill>
          <a:ln w="9525">
            <a:solidFill>
              <a:schemeClr val="tx2"/>
            </a:solidFill>
            <a:miter lim="800000"/>
            <a:headEnd/>
            <a:tailEnd/>
          </a:ln>
        </p:spPr>
        <p:txBody>
          <a:bodyPr wrap="none" anchor="ctr"/>
          <a:lstStyle/>
          <a:p>
            <a:endParaRPr lang="en-US"/>
          </a:p>
        </p:txBody>
      </p:sp>
      <p:sp>
        <p:nvSpPr>
          <p:cNvPr id="31772" name="Rectangle 26"/>
          <p:cNvSpPr>
            <a:spLocks noChangeArrowheads="1"/>
          </p:cNvSpPr>
          <p:nvPr/>
        </p:nvSpPr>
        <p:spPr bwMode="auto">
          <a:xfrm>
            <a:off x="2844800" y="2924175"/>
            <a:ext cx="71438" cy="73025"/>
          </a:xfrm>
          <a:prstGeom prst="rect">
            <a:avLst/>
          </a:prstGeom>
          <a:solidFill>
            <a:srgbClr val="FF3300"/>
          </a:solidFill>
          <a:ln w="9525">
            <a:solidFill>
              <a:schemeClr val="tx2"/>
            </a:solidFill>
            <a:miter lim="800000"/>
            <a:headEnd/>
            <a:tailEnd/>
          </a:ln>
        </p:spPr>
        <p:txBody>
          <a:bodyPr wrap="none" anchor="ctr"/>
          <a:lstStyle/>
          <a:p>
            <a:endParaRPr lang="en-US"/>
          </a:p>
        </p:txBody>
      </p:sp>
      <p:sp>
        <p:nvSpPr>
          <p:cNvPr id="31773" name="Rectangle 27"/>
          <p:cNvSpPr>
            <a:spLocks noChangeArrowheads="1"/>
          </p:cNvSpPr>
          <p:nvPr/>
        </p:nvSpPr>
        <p:spPr bwMode="auto">
          <a:xfrm>
            <a:off x="5580063" y="4365625"/>
            <a:ext cx="71437" cy="73025"/>
          </a:xfrm>
          <a:prstGeom prst="rect">
            <a:avLst/>
          </a:prstGeom>
          <a:solidFill>
            <a:srgbClr val="33CC33"/>
          </a:solidFill>
          <a:ln w="9525">
            <a:solidFill>
              <a:schemeClr val="tx2"/>
            </a:solidFill>
            <a:miter lim="800000"/>
            <a:headEnd/>
            <a:tailEnd/>
          </a:ln>
        </p:spPr>
        <p:txBody>
          <a:bodyPr wrap="none" anchor="ctr"/>
          <a:lstStyle/>
          <a:p>
            <a:endParaRPr lang="en-US"/>
          </a:p>
        </p:txBody>
      </p:sp>
      <p:sp>
        <p:nvSpPr>
          <p:cNvPr id="31774" name="Rectangle 28"/>
          <p:cNvSpPr>
            <a:spLocks noChangeArrowheads="1"/>
          </p:cNvSpPr>
          <p:nvPr/>
        </p:nvSpPr>
        <p:spPr bwMode="auto">
          <a:xfrm>
            <a:off x="4932363" y="4149725"/>
            <a:ext cx="71437" cy="73025"/>
          </a:xfrm>
          <a:prstGeom prst="rect">
            <a:avLst/>
          </a:prstGeom>
          <a:solidFill>
            <a:srgbClr val="33CC33"/>
          </a:solidFill>
          <a:ln w="9525">
            <a:solidFill>
              <a:schemeClr val="tx2"/>
            </a:solidFill>
            <a:miter lim="800000"/>
            <a:headEnd/>
            <a:tailEnd/>
          </a:ln>
        </p:spPr>
        <p:txBody>
          <a:bodyPr wrap="none" anchor="ctr"/>
          <a:lstStyle/>
          <a:p>
            <a:endParaRPr lang="en-US"/>
          </a:p>
        </p:txBody>
      </p:sp>
      <p:sp>
        <p:nvSpPr>
          <p:cNvPr id="31775" name="Rectangle 29"/>
          <p:cNvSpPr>
            <a:spLocks noChangeArrowheads="1"/>
          </p:cNvSpPr>
          <p:nvPr/>
        </p:nvSpPr>
        <p:spPr bwMode="auto">
          <a:xfrm>
            <a:off x="4787900" y="4437063"/>
            <a:ext cx="71438" cy="73025"/>
          </a:xfrm>
          <a:prstGeom prst="rect">
            <a:avLst/>
          </a:prstGeom>
          <a:solidFill>
            <a:srgbClr val="FF3300"/>
          </a:solidFill>
          <a:ln w="9525">
            <a:solidFill>
              <a:schemeClr val="tx2"/>
            </a:solidFill>
            <a:miter lim="800000"/>
            <a:headEnd/>
            <a:tailEnd/>
          </a:ln>
        </p:spPr>
        <p:txBody>
          <a:bodyPr wrap="none" anchor="ctr"/>
          <a:lstStyle/>
          <a:p>
            <a:endParaRPr lang="en-US"/>
          </a:p>
        </p:txBody>
      </p:sp>
      <p:sp>
        <p:nvSpPr>
          <p:cNvPr id="31776" name="Rectangle 30"/>
          <p:cNvSpPr>
            <a:spLocks noChangeArrowheads="1"/>
          </p:cNvSpPr>
          <p:nvPr/>
        </p:nvSpPr>
        <p:spPr bwMode="auto">
          <a:xfrm>
            <a:off x="4284663" y="4221163"/>
            <a:ext cx="71437" cy="73025"/>
          </a:xfrm>
          <a:prstGeom prst="rect">
            <a:avLst/>
          </a:prstGeom>
          <a:solidFill>
            <a:srgbClr val="FF3300"/>
          </a:solidFill>
          <a:ln w="9525">
            <a:solidFill>
              <a:schemeClr val="tx2"/>
            </a:solidFill>
            <a:miter lim="800000"/>
            <a:headEnd/>
            <a:tailEnd/>
          </a:ln>
        </p:spPr>
        <p:txBody>
          <a:bodyPr wrap="none" anchor="ctr"/>
          <a:lstStyle/>
          <a:p>
            <a:endParaRPr lang="en-US"/>
          </a:p>
        </p:txBody>
      </p:sp>
      <p:sp>
        <p:nvSpPr>
          <p:cNvPr id="31777" name="Rectangle 31"/>
          <p:cNvSpPr>
            <a:spLocks noChangeArrowheads="1"/>
          </p:cNvSpPr>
          <p:nvPr/>
        </p:nvSpPr>
        <p:spPr bwMode="auto">
          <a:xfrm>
            <a:off x="3851275" y="4076700"/>
            <a:ext cx="71438" cy="73025"/>
          </a:xfrm>
          <a:prstGeom prst="rect">
            <a:avLst/>
          </a:prstGeom>
          <a:solidFill>
            <a:schemeClr val="tx1"/>
          </a:solidFill>
          <a:ln w="9525">
            <a:solidFill>
              <a:schemeClr val="tx2"/>
            </a:solidFill>
            <a:miter lim="800000"/>
            <a:headEnd/>
            <a:tailEnd/>
          </a:ln>
        </p:spPr>
        <p:txBody>
          <a:bodyPr wrap="none" anchor="ctr"/>
          <a:lstStyle/>
          <a:p>
            <a:endParaRPr lang="en-US"/>
          </a:p>
        </p:txBody>
      </p:sp>
      <p:sp>
        <p:nvSpPr>
          <p:cNvPr id="31778" name="Rectangle 32"/>
          <p:cNvSpPr>
            <a:spLocks noChangeArrowheads="1"/>
          </p:cNvSpPr>
          <p:nvPr/>
        </p:nvSpPr>
        <p:spPr bwMode="auto">
          <a:xfrm>
            <a:off x="3203575" y="4003675"/>
            <a:ext cx="71438" cy="73025"/>
          </a:xfrm>
          <a:prstGeom prst="rect">
            <a:avLst/>
          </a:prstGeom>
          <a:solidFill>
            <a:schemeClr val="tx1"/>
          </a:solidFill>
          <a:ln w="9525">
            <a:solidFill>
              <a:schemeClr val="tx2"/>
            </a:solidFill>
            <a:miter lim="800000"/>
            <a:headEnd/>
            <a:tailEnd/>
          </a:ln>
        </p:spPr>
        <p:txBody>
          <a:bodyPr wrap="none" anchor="ctr"/>
          <a:lstStyle/>
          <a:p>
            <a:endParaRPr lang="en-US"/>
          </a:p>
        </p:txBody>
      </p:sp>
      <p:sp>
        <p:nvSpPr>
          <p:cNvPr id="31779" name="Rectangle 33"/>
          <p:cNvSpPr>
            <a:spLocks noChangeArrowheads="1"/>
          </p:cNvSpPr>
          <p:nvPr/>
        </p:nvSpPr>
        <p:spPr bwMode="auto">
          <a:xfrm>
            <a:off x="3203575" y="3573463"/>
            <a:ext cx="71438" cy="73025"/>
          </a:xfrm>
          <a:prstGeom prst="rect">
            <a:avLst/>
          </a:prstGeom>
          <a:solidFill>
            <a:srgbClr val="FF3300"/>
          </a:solidFill>
          <a:ln w="9525">
            <a:solidFill>
              <a:schemeClr val="tx2"/>
            </a:solidFill>
            <a:miter lim="800000"/>
            <a:headEnd/>
            <a:tailEnd/>
          </a:ln>
        </p:spPr>
        <p:txBody>
          <a:bodyPr wrap="none" anchor="ctr"/>
          <a:lstStyle/>
          <a:p>
            <a:endParaRPr lang="en-US"/>
          </a:p>
        </p:txBody>
      </p:sp>
      <p:sp>
        <p:nvSpPr>
          <p:cNvPr id="31780" name="Rectangle 34"/>
          <p:cNvSpPr>
            <a:spLocks noChangeArrowheads="1"/>
          </p:cNvSpPr>
          <p:nvPr/>
        </p:nvSpPr>
        <p:spPr bwMode="auto">
          <a:xfrm>
            <a:off x="3203575" y="2060575"/>
            <a:ext cx="71438" cy="73025"/>
          </a:xfrm>
          <a:prstGeom prst="rect">
            <a:avLst/>
          </a:prstGeom>
          <a:solidFill>
            <a:srgbClr val="33CC33"/>
          </a:solidFill>
          <a:ln w="9525">
            <a:solidFill>
              <a:schemeClr val="tx2"/>
            </a:solidFill>
            <a:miter lim="800000"/>
            <a:headEnd/>
            <a:tailEnd/>
          </a:ln>
        </p:spPr>
        <p:txBody>
          <a:bodyPr wrap="none" anchor="ctr"/>
          <a:lstStyle/>
          <a:p>
            <a:endParaRPr lang="en-US"/>
          </a:p>
        </p:txBody>
      </p:sp>
      <p:sp>
        <p:nvSpPr>
          <p:cNvPr id="31781" name="Rectangle 35"/>
          <p:cNvSpPr>
            <a:spLocks noChangeArrowheads="1"/>
          </p:cNvSpPr>
          <p:nvPr/>
        </p:nvSpPr>
        <p:spPr bwMode="auto">
          <a:xfrm>
            <a:off x="2700338" y="3284538"/>
            <a:ext cx="71437" cy="73025"/>
          </a:xfrm>
          <a:prstGeom prst="rect">
            <a:avLst/>
          </a:prstGeom>
          <a:solidFill>
            <a:schemeClr val="tx1"/>
          </a:solidFill>
          <a:ln w="9525">
            <a:solidFill>
              <a:schemeClr val="tx2"/>
            </a:solidFill>
            <a:miter lim="800000"/>
            <a:headEnd/>
            <a:tailEnd/>
          </a:ln>
        </p:spPr>
        <p:txBody>
          <a:bodyPr wrap="none" anchor="ctr"/>
          <a:lstStyle/>
          <a:p>
            <a:endParaRPr lang="en-US"/>
          </a:p>
        </p:txBody>
      </p:sp>
      <p:sp>
        <p:nvSpPr>
          <p:cNvPr id="31782" name="Rectangle 36"/>
          <p:cNvSpPr>
            <a:spLocks noChangeArrowheads="1"/>
          </p:cNvSpPr>
          <p:nvPr/>
        </p:nvSpPr>
        <p:spPr bwMode="auto">
          <a:xfrm>
            <a:off x="4213225" y="3427413"/>
            <a:ext cx="71438" cy="73025"/>
          </a:xfrm>
          <a:prstGeom prst="rect">
            <a:avLst/>
          </a:prstGeom>
          <a:solidFill>
            <a:srgbClr val="33CC33"/>
          </a:solidFill>
          <a:ln w="9525">
            <a:solidFill>
              <a:schemeClr val="tx2"/>
            </a:solidFill>
            <a:miter lim="800000"/>
            <a:headEnd/>
            <a:tailEnd/>
          </a:ln>
        </p:spPr>
        <p:txBody>
          <a:bodyPr wrap="none" anchor="ctr"/>
          <a:lstStyle/>
          <a:p>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32771"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AC5D325E-7DFF-D440-9FE4-995EB1819F14}" type="slidenum">
              <a:rPr lang="en-US" sz="1400" b="0"/>
              <a:pPr/>
              <a:t>29</a:t>
            </a:fld>
            <a:endParaRPr lang="en-US" sz="1400" b="0"/>
          </a:p>
        </p:txBody>
      </p:sp>
      <p:sp>
        <p:nvSpPr>
          <p:cNvPr id="32772" name="Rectangle 2"/>
          <p:cNvSpPr>
            <a:spLocks noGrp="1" noChangeArrowheads="1"/>
          </p:cNvSpPr>
          <p:nvPr>
            <p:ph type="title"/>
          </p:nvPr>
        </p:nvSpPr>
        <p:spPr/>
        <p:txBody>
          <a:bodyPr/>
          <a:lstStyle/>
          <a:p>
            <a:r>
              <a:rPr lang="en-US">
                <a:latin typeface="Arial Narrow" charset="0"/>
              </a:rPr>
              <a:t>Hardware modeling</a:t>
            </a:r>
          </a:p>
        </p:txBody>
      </p:sp>
      <p:sp>
        <p:nvSpPr>
          <p:cNvPr id="32773" name="Rectangle 3"/>
          <p:cNvSpPr>
            <a:spLocks noGrp="1" noChangeArrowheads="1"/>
          </p:cNvSpPr>
          <p:nvPr>
            <p:ph type="body" idx="1"/>
          </p:nvPr>
        </p:nvSpPr>
        <p:spPr>
          <a:xfrm>
            <a:off x="228600" y="1368425"/>
            <a:ext cx="8699500" cy="4918075"/>
          </a:xfrm>
        </p:spPr>
        <p:txBody>
          <a:bodyPr/>
          <a:lstStyle/>
          <a:p>
            <a:r>
              <a:rPr lang="en-US">
                <a:latin typeface="Arial Narrow" charset="0"/>
              </a:rPr>
              <a:t>Circuit behavior:</a:t>
            </a:r>
          </a:p>
          <a:p>
            <a:pPr lvl="1"/>
            <a:r>
              <a:rPr lang="en-US">
                <a:latin typeface="Arial Narrow" charset="0"/>
              </a:rPr>
              <a:t>Sequencing graphs</a:t>
            </a:r>
          </a:p>
          <a:p>
            <a:r>
              <a:rPr lang="en-US">
                <a:latin typeface="Arial Narrow" charset="0"/>
              </a:rPr>
              <a:t>Building blocks:</a:t>
            </a:r>
          </a:p>
          <a:p>
            <a:pPr lvl="1"/>
            <a:r>
              <a:rPr lang="en-US">
                <a:latin typeface="Arial Narrow" charset="0"/>
              </a:rPr>
              <a:t>Resources</a:t>
            </a:r>
          </a:p>
          <a:p>
            <a:r>
              <a:rPr lang="en-US">
                <a:latin typeface="Arial Narrow" charset="0"/>
              </a:rPr>
              <a:t>Constraints:</a:t>
            </a:r>
          </a:p>
          <a:p>
            <a:pPr lvl="1"/>
            <a:r>
              <a:rPr lang="en-US">
                <a:latin typeface="Arial Narrow" charset="0"/>
              </a:rPr>
              <a:t>Timing and resource usage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5123"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C40282E2-CEE1-3249-B097-CCDA8BA08996}" type="slidenum">
              <a:rPr lang="en-US" sz="1400" b="0"/>
              <a:pPr/>
              <a:t>3</a:t>
            </a:fld>
            <a:endParaRPr lang="en-US" sz="1400" b="0"/>
          </a:p>
        </p:txBody>
      </p:sp>
      <p:sp>
        <p:nvSpPr>
          <p:cNvPr id="5124" name="Rectangle 2"/>
          <p:cNvSpPr>
            <a:spLocks noGrp="1" noChangeArrowheads="1"/>
          </p:cNvSpPr>
          <p:nvPr>
            <p:ph type="title"/>
          </p:nvPr>
        </p:nvSpPr>
        <p:spPr/>
        <p:txBody>
          <a:bodyPr/>
          <a:lstStyle/>
          <a:p>
            <a:r>
              <a:rPr lang="en-US">
                <a:latin typeface="Arial Narrow" charset="0"/>
              </a:rPr>
              <a:t>Synthesis</a:t>
            </a:r>
          </a:p>
        </p:txBody>
      </p:sp>
      <p:sp>
        <p:nvSpPr>
          <p:cNvPr id="5125" name="Rectangle 3"/>
          <p:cNvSpPr>
            <a:spLocks noGrp="1" noChangeArrowheads="1"/>
          </p:cNvSpPr>
          <p:nvPr>
            <p:ph type="body" idx="1"/>
          </p:nvPr>
        </p:nvSpPr>
        <p:spPr>
          <a:xfrm>
            <a:off x="215900" y="1295400"/>
            <a:ext cx="8699500" cy="4572000"/>
          </a:xfrm>
        </p:spPr>
        <p:txBody>
          <a:bodyPr/>
          <a:lstStyle/>
          <a:p>
            <a:pPr marL="342900" indent="-342900">
              <a:lnSpc>
                <a:spcPct val="90000"/>
              </a:lnSpc>
            </a:pPr>
            <a:r>
              <a:rPr lang="en-US">
                <a:latin typeface="Arial Narrow" charset="0"/>
              </a:rPr>
              <a:t>Transform behavioral into structural view</a:t>
            </a:r>
          </a:p>
          <a:p>
            <a:pPr marL="342900" indent="-342900">
              <a:lnSpc>
                <a:spcPct val="90000"/>
              </a:lnSpc>
            </a:pPr>
            <a:r>
              <a:rPr lang="en-US">
                <a:solidFill>
                  <a:schemeClr val="tx2"/>
                </a:solidFill>
                <a:latin typeface="Arial Narrow" charset="0"/>
              </a:rPr>
              <a:t>Architectural-level</a:t>
            </a:r>
            <a:r>
              <a:rPr lang="en-US">
                <a:latin typeface="Arial Narrow" charset="0"/>
              </a:rPr>
              <a:t> synthesis:</a:t>
            </a:r>
          </a:p>
          <a:p>
            <a:pPr marL="742950" lvl="1" indent="-285750">
              <a:lnSpc>
                <a:spcPct val="90000"/>
              </a:lnSpc>
            </a:pPr>
            <a:r>
              <a:rPr lang="en-US">
                <a:latin typeface="Arial Narrow" charset="0"/>
              </a:rPr>
              <a:t>Architectural abstraction level</a:t>
            </a:r>
          </a:p>
          <a:p>
            <a:pPr marL="742950" lvl="1" indent="-285750">
              <a:lnSpc>
                <a:spcPct val="90000"/>
              </a:lnSpc>
            </a:pPr>
            <a:r>
              <a:rPr lang="en-US">
                <a:latin typeface="Arial Narrow" charset="0"/>
              </a:rPr>
              <a:t>Determine </a:t>
            </a:r>
            <a:r>
              <a:rPr lang="en-US" i="1">
                <a:latin typeface="Arial Narrow" charset="0"/>
              </a:rPr>
              <a:t>macroscopic</a:t>
            </a:r>
            <a:r>
              <a:rPr lang="en-US">
                <a:latin typeface="Arial Narrow" charset="0"/>
              </a:rPr>
              <a:t> structure</a:t>
            </a:r>
          </a:p>
          <a:p>
            <a:pPr marL="742950" lvl="1" indent="-285750">
              <a:lnSpc>
                <a:spcPct val="90000"/>
              </a:lnSpc>
            </a:pPr>
            <a:r>
              <a:rPr lang="en-US">
                <a:latin typeface="Arial Narrow" charset="0"/>
              </a:rPr>
              <a:t>Example: major building blocks</a:t>
            </a:r>
            <a:endParaRPr lang="en-US" sz="2000">
              <a:latin typeface="Arial Narrow" charset="0"/>
            </a:endParaRPr>
          </a:p>
          <a:p>
            <a:pPr marL="342900" indent="-342900">
              <a:lnSpc>
                <a:spcPct val="90000"/>
              </a:lnSpc>
            </a:pPr>
            <a:r>
              <a:rPr lang="en-US">
                <a:solidFill>
                  <a:schemeClr val="tx2"/>
                </a:solidFill>
                <a:latin typeface="Arial Narrow" charset="0"/>
              </a:rPr>
              <a:t>Logic-level</a:t>
            </a:r>
            <a:r>
              <a:rPr lang="en-US">
                <a:latin typeface="Arial Narrow" charset="0"/>
              </a:rPr>
              <a:t> synthesis:</a:t>
            </a:r>
          </a:p>
          <a:p>
            <a:pPr marL="742950" lvl="1" indent="-285750">
              <a:lnSpc>
                <a:spcPct val="90000"/>
              </a:lnSpc>
            </a:pPr>
            <a:r>
              <a:rPr lang="en-US">
                <a:latin typeface="Arial Narrow" charset="0"/>
              </a:rPr>
              <a:t>Logic abstraction level</a:t>
            </a:r>
          </a:p>
          <a:p>
            <a:pPr marL="742950" lvl="1" indent="-285750">
              <a:lnSpc>
                <a:spcPct val="90000"/>
              </a:lnSpc>
            </a:pPr>
            <a:r>
              <a:rPr lang="en-US">
                <a:latin typeface="Arial Narrow" charset="0"/>
              </a:rPr>
              <a:t>Determine </a:t>
            </a:r>
            <a:r>
              <a:rPr lang="en-US" i="1">
                <a:latin typeface="Arial Narrow" charset="0"/>
              </a:rPr>
              <a:t>microscopic </a:t>
            </a:r>
            <a:r>
              <a:rPr lang="en-US">
                <a:latin typeface="Arial Narrow" charset="0"/>
              </a:rPr>
              <a:t>structure</a:t>
            </a:r>
          </a:p>
          <a:p>
            <a:pPr marL="742950" lvl="1" indent="-285750">
              <a:lnSpc>
                <a:spcPct val="90000"/>
              </a:lnSpc>
            </a:pPr>
            <a:r>
              <a:rPr lang="en-US">
                <a:latin typeface="Arial Narrow" charset="0"/>
              </a:rPr>
              <a:t>Example: logic gate interconnection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33795"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098931D2-C44D-5E4A-AC45-8F53E2EE4DE3}" type="slidenum">
              <a:rPr lang="en-US" sz="1400" b="0"/>
              <a:pPr/>
              <a:t>30</a:t>
            </a:fld>
            <a:endParaRPr lang="en-US" sz="1400" b="0"/>
          </a:p>
        </p:txBody>
      </p:sp>
      <p:sp>
        <p:nvSpPr>
          <p:cNvPr id="33796" name="Rectangle 2"/>
          <p:cNvSpPr>
            <a:spLocks noGrp="1" noChangeArrowheads="1"/>
          </p:cNvSpPr>
          <p:nvPr>
            <p:ph type="title"/>
          </p:nvPr>
        </p:nvSpPr>
        <p:spPr/>
        <p:txBody>
          <a:bodyPr/>
          <a:lstStyle/>
          <a:p>
            <a:r>
              <a:rPr lang="en-US">
                <a:latin typeface="Arial Narrow" charset="0"/>
              </a:rPr>
              <a:t>Resources</a:t>
            </a:r>
          </a:p>
        </p:txBody>
      </p:sp>
      <p:sp>
        <p:nvSpPr>
          <p:cNvPr id="33797" name="Rectangle 3"/>
          <p:cNvSpPr>
            <a:spLocks noGrp="1" noChangeArrowheads="1"/>
          </p:cNvSpPr>
          <p:nvPr>
            <p:ph type="body" idx="1"/>
          </p:nvPr>
        </p:nvSpPr>
        <p:spPr>
          <a:xfrm>
            <a:off x="300038" y="1087438"/>
            <a:ext cx="7772400" cy="4191000"/>
          </a:xfrm>
        </p:spPr>
        <p:txBody>
          <a:bodyPr/>
          <a:lstStyle/>
          <a:p>
            <a:pPr marL="342900" indent="-342900">
              <a:lnSpc>
                <a:spcPct val="90000"/>
              </a:lnSpc>
            </a:pPr>
            <a:r>
              <a:rPr lang="en-US">
                <a:latin typeface="Arial Narrow" charset="0"/>
              </a:rPr>
              <a:t>Functional resources:</a:t>
            </a:r>
          </a:p>
          <a:p>
            <a:pPr marL="742950" lvl="1" indent="-285750">
              <a:lnSpc>
                <a:spcPct val="90000"/>
              </a:lnSpc>
            </a:pPr>
            <a:r>
              <a:rPr lang="en-US">
                <a:latin typeface="Arial Narrow" charset="0"/>
              </a:rPr>
              <a:t>Perform operations on data</a:t>
            </a:r>
          </a:p>
          <a:p>
            <a:pPr marL="742950" lvl="1" indent="-285750">
              <a:lnSpc>
                <a:spcPct val="90000"/>
              </a:lnSpc>
            </a:pPr>
            <a:r>
              <a:rPr lang="en-US">
                <a:latin typeface="Arial Narrow" charset="0"/>
              </a:rPr>
              <a:t>Example: arithmetic and logic blocks</a:t>
            </a:r>
          </a:p>
          <a:p>
            <a:pPr marL="342900" indent="-342900">
              <a:lnSpc>
                <a:spcPct val="90000"/>
              </a:lnSpc>
            </a:pPr>
            <a:r>
              <a:rPr lang="en-US">
                <a:latin typeface="Arial Narrow" charset="0"/>
              </a:rPr>
              <a:t>Storage resources:</a:t>
            </a:r>
          </a:p>
          <a:p>
            <a:pPr marL="742950" lvl="1" indent="-285750">
              <a:lnSpc>
                <a:spcPct val="90000"/>
              </a:lnSpc>
            </a:pPr>
            <a:r>
              <a:rPr lang="en-US">
                <a:latin typeface="Arial Narrow" charset="0"/>
              </a:rPr>
              <a:t>Store data</a:t>
            </a:r>
          </a:p>
          <a:p>
            <a:pPr marL="742950" lvl="1" indent="-285750">
              <a:lnSpc>
                <a:spcPct val="90000"/>
              </a:lnSpc>
            </a:pPr>
            <a:r>
              <a:rPr lang="en-US">
                <a:latin typeface="Arial Narrow" charset="0"/>
              </a:rPr>
              <a:t>Example: memory and registers</a:t>
            </a:r>
          </a:p>
          <a:p>
            <a:pPr marL="342900" indent="-342900">
              <a:lnSpc>
                <a:spcPct val="90000"/>
              </a:lnSpc>
            </a:pPr>
            <a:r>
              <a:rPr lang="en-US">
                <a:latin typeface="Arial Narrow" charset="0"/>
              </a:rPr>
              <a:t>Interface resources:</a:t>
            </a:r>
          </a:p>
          <a:p>
            <a:pPr marL="742950" lvl="1" indent="-285750">
              <a:lnSpc>
                <a:spcPct val="90000"/>
              </a:lnSpc>
            </a:pPr>
            <a:r>
              <a:rPr lang="en-US">
                <a:latin typeface="Arial Narrow" charset="0"/>
              </a:rPr>
              <a:t>Example: busses and ports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34819"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1BC7E82B-D770-2147-85A1-73FAD8ACB966}" type="slidenum">
              <a:rPr lang="en-US" sz="1400" b="0"/>
              <a:pPr/>
              <a:t>31</a:t>
            </a:fld>
            <a:endParaRPr lang="en-US" sz="1400" b="0"/>
          </a:p>
        </p:txBody>
      </p:sp>
      <p:sp>
        <p:nvSpPr>
          <p:cNvPr id="34820" name="Rectangle 2"/>
          <p:cNvSpPr>
            <a:spLocks noGrp="1" noChangeArrowheads="1"/>
          </p:cNvSpPr>
          <p:nvPr>
            <p:ph type="title"/>
          </p:nvPr>
        </p:nvSpPr>
        <p:spPr/>
        <p:txBody>
          <a:bodyPr/>
          <a:lstStyle/>
          <a:p>
            <a:r>
              <a:rPr lang="en-US">
                <a:latin typeface="Arial Narrow" charset="0"/>
              </a:rPr>
              <a:t>Resources and circuit families</a:t>
            </a:r>
          </a:p>
        </p:txBody>
      </p:sp>
      <p:sp>
        <p:nvSpPr>
          <p:cNvPr id="34821" name="Rectangle 3"/>
          <p:cNvSpPr>
            <a:spLocks noGrp="1" noChangeArrowheads="1"/>
          </p:cNvSpPr>
          <p:nvPr>
            <p:ph type="body" idx="1"/>
          </p:nvPr>
        </p:nvSpPr>
        <p:spPr>
          <a:xfrm>
            <a:off x="331788" y="1260475"/>
            <a:ext cx="8353425" cy="4759325"/>
          </a:xfrm>
        </p:spPr>
        <p:txBody>
          <a:bodyPr/>
          <a:lstStyle/>
          <a:p>
            <a:r>
              <a:rPr lang="en-US" i="1">
                <a:latin typeface="Arial Narrow" charset="0"/>
              </a:rPr>
              <a:t>Resource-dominated </a:t>
            </a:r>
            <a:r>
              <a:rPr lang="en-US">
                <a:latin typeface="Arial Narrow" charset="0"/>
              </a:rPr>
              <a:t>circuits</a:t>
            </a:r>
          </a:p>
          <a:p>
            <a:pPr lvl="1"/>
            <a:r>
              <a:rPr lang="en-US">
                <a:latin typeface="Arial Narrow" charset="0"/>
              </a:rPr>
              <a:t>Area and performance depend on few, well-characterized blocks</a:t>
            </a:r>
          </a:p>
          <a:p>
            <a:pPr lvl="1"/>
            <a:r>
              <a:rPr lang="en-US">
                <a:latin typeface="Arial Narrow" charset="0"/>
              </a:rPr>
              <a:t>Example: DSP circuits</a:t>
            </a:r>
          </a:p>
          <a:p>
            <a:r>
              <a:rPr lang="en-US" i="1">
                <a:latin typeface="Arial Narrow" charset="0"/>
              </a:rPr>
              <a:t>Non resource-dominated </a:t>
            </a:r>
            <a:r>
              <a:rPr lang="en-US">
                <a:latin typeface="Arial Narrow" charset="0"/>
              </a:rPr>
              <a:t>circuits</a:t>
            </a:r>
          </a:p>
          <a:p>
            <a:pPr lvl="1"/>
            <a:r>
              <a:rPr lang="en-US">
                <a:latin typeface="Arial Narrow" charset="0"/>
              </a:rPr>
              <a:t>Area and performance are strongly influenced by sparse logic, control and wiring</a:t>
            </a:r>
          </a:p>
          <a:p>
            <a:pPr lvl="1"/>
            <a:r>
              <a:rPr lang="en-US">
                <a:latin typeface="Arial Narrow" charset="0"/>
              </a:rPr>
              <a:t>Example: some ASIC circuits</a:t>
            </a:r>
          </a:p>
          <a:p>
            <a:pPr lvl="1"/>
            <a:endParaRPr lang="en-US">
              <a:latin typeface="Arial Narrow"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35843"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1BE5856A-0720-364C-933A-3251441EFDEB}" type="slidenum">
              <a:rPr lang="en-US" sz="1400" b="0"/>
              <a:pPr/>
              <a:t>32</a:t>
            </a:fld>
            <a:endParaRPr lang="en-US" sz="1400" b="0"/>
          </a:p>
        </p:txBody>
      </p:sp>
      <p:sp>
        <p:nvSpPr>
          <p:cNvPr id="35844" name="Rectangle 2"/>
          <p:cNvSpPr>
            <a:spLocks noGrp="1" noChangeArrowheads="1"/>
          </p:cNvSpPr>
          <p:nvPr>
            <p:ph type="title"/>
          </p:nvPr>
        </p:nvSpPr>
        <p:spPr/>
        <p:txBody>
          <a:bodyPr/>
          <a:lstStyle/>
          <a:p>
            <a:r>
              <a:rPr lang="en-US">
                <a:latin typeface="Arial Narrow" charset="0"/>
              </a:rPr>
              <a:t>Implementation constraints</a:t>
            </a:r>
          </a:p>
        </p:txBody>
      </p:sp>
      <p:sp>
        <p:nvSpPr>
          <p:cNvPr id="35845" name="Rectangle 3"/>
          <p:cNvSpPr>
            <a:spLocks noGrp="1" noChangeArrowheads="1"/>
          </p:cNvSpPr>
          <p:nvPr>
            <p:ph type="body" idx="1"/>
          </p:nvPr>
        </p:nvSpPr>
        <p:spPr/>
        <p:txBody>
          <a:bodyPr/>
          <a:lstStyle/>
          <a:p>
            <a:r>
              <a:rPr lang="en-US">
                <a:latin typeface="Arial Narrow" charset="0"/>
              </a:rPr>
              <a:t>Timing constraints:</a:t>
            </a:r>
          </a:p>
          <a:p>
            <a:pPr lvl="1"/>
            <a:r>
              <a:rPr lang="en-US">
                <a:latin typeface="Arial Narrow" charset="0"/>
              </a:rPr>
              <a:t>Cycle-time</a:t>
            </a:r>
          </a:p>
          <a:p>
            <a:pPr lvl="1"/>
            <a:r>
              <a:rPr lang="en-US">
                <a:latin typeface="Arial Narrow" charset="0"/>
              </a:rPr>
              <a:t>Latency of a set of operations</a:t>
            </a:r>
          </a:p>
          <a:p>
            <a:pPr lvl="1"/>
            <a:r>
              <a:rPr lang="en-US">
                <a:latin typeface="Arial Narrow" charset="0"/>
              </a:rPr>
              <a:t>Time spacing between operation pairs</a:t>
            </a:r>
          </a:p>
          <a:p>
            <a:r>
              <a:rPr lang="en-US">
                <a:latin typeface="Arial Narrow" charset="0"/>
              </a:rPr>
              <a:t>Resource constraints:</a:t>
            </a:r>
          </a:p>
          <a:p>
            <a:pPr lvl="1"/>
            <a:r>
              <a:rPr lang="en-US">
                <a:latin typeface="Arial Narrow" charset="0"/>
              </a:rPr>
              <a:t>Resource usage (or allocation)</a:t>
            </a:r>
          </a:p>
          <a:p>
            <a:pPr lvl="1"/>
            <a:r>
              <a:rPr lang="en-US">
                <a:latin typeface="Arial Narrow" charset="0"/>
              </a:rPr>
              <a:t>Partial binding</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36867"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751E1FCC-33FC-3746-8443-DDF2AC09CF3D}" type="slidenum">
              <a:rPr lang="en-US" sz="1400" b="0"/>
              <a:pPr/>
              <a:t>33</a:t>
            </a:fld>
            <a:endParaRPr lang="en-US" sz="1400" b="0"/>
          </a:p>
        </p:txBody>
      </p:sp>
      <p:sp>
        <p:nvSpPr>
          <p:cNvPr id="36868" name="Rectangle 2"/>
          <p:cNvSpPr>
            <a:spLocks noGrp="1" noChangeArrowheads="1"/>
          </p:cNvSpPr>
          <p:nvPr>
            <p:ph type="title"/>
          </p:nvPr>
        </p:nvSpPr>
        <p:spPr/>
        <p:txBody>
          <a:bodyPr/>
          <a:lstStyle/>
          <a:p>
            <a:r>
              <a:rPr lang="en-US">
                <a:latin typeface="Arial Narrow" charset="0"/>
              </a:rPr>
              <a:t>Synthesis in the temporal domain</a:t>
            </a:r>
          </a:p>
        </p:txBody>
      </p:sp>
      <p:sp>
        <p:nvSpPr>
          <p:cNvPr id="36869" name="Rectangle 3"/>
          <p:cNvSpPr>
            <a:spLocks noGrp="1" noChangeArrowheads="1"/>
          </p:cNvSpPr>
          <p:nvPr>
            <p:ph type="body" idx="1"/>
          </p:nvPr>
        </p:nvSpPr>
        <p:spPr>
          <a:xfrm>
            <a:off x="304800" y="1319213"/>
            <a:ext cx="8062913" cy="4179887"/>
          </a:xfrm>
        </p:spPr>
        <p:txBody>
          <a:bodyPr/>
          <a:lstStyle/>
          <a:p>
            <a:r>
              <a:rPr lang="en-US" i="1">
                <a:latin typeface="Arial Narrow" charset="0"/>
              </a:rPr>
              <a:t>Scheduling:</a:t>
            </a:r>
          </a:p>
          <a:p>
            <a:pPr lvl="1"/>
            <a:r>
              <a:rPr lang="en-US">
                <a:latin typeface="Arial Narrow" charset="0"/>
              </a:rPr>
              <a:t>Associate a </a:t>
            </a:r>
            <a:r>
              <a:rPr lang="en-US">
                <a:solidFill>
                  <a:schemeClr val="tx2"/>
                </a:solidFill>
                <a:latin typeface="Arial Narrow" charset="0"/>
              </a:rPr>
              <a:t>start-time</a:t>
            </a:r>
            <a:r>
              <a:rPr lang="en-US" i="1">
                <a:latin typeface="Arial Narrow" charset="0"/>
              </a:rPr>
              <a:t> </a:t>
            </a:r>
            <a:r>
              <a:rPr lang="en-US">
                <a:latin typeface="Arial Narrow" charset="0"/>
              </a:rPr>
              <a:t>with each operation</a:t>
            </a:r>
          </a:p>
          <a:p>
            <a:pPr lvl="1"/>
            <a:r>
              <a:rPr lang="en-US">
                <a:latin typeface="Arial Narrow" charset="0"/>
              </a:rPr>
              <a:t>Determine </a:t>
            </a:r>
            <a:r>
              <a:rPr lang="en-US">
                <a:solidFill>
                  <a:schemeClr val="tx2"/>
                </a:solidFill>
                <a:latin typeface="Arial Narrow" charset="0"/>
              </a:rPr>
              <a:t>latency</a:t>
            </a:r>
            <a:r>
              <a:rPr lang="en-US">
                <a:latin typeface="Arial Narrow" charset="0"/>
              </a:rPr>
              <a:t> and parallelism of the implementation</a:t>
            </a:r>
          </a:p>
          <a:p>
            <a:r>
              <a:rPr lang="en-US" i="1">
                <a:latin typeface="Arial Narrow" charset="0"/>
              </a:rPr>
              <a:t>Scheduled sequencing graph:</a:t>
            </a:r>
          </a:p>
          <a:p>
            <a:pPr lvl="1"/>
            <a:r>
              <a:rPr lang="en-US">
                <a:latin typeface="Arial Narrow" charset="0"/>
              </a:rPr>
              <a:t>Sequencing graph with start-time annotation</a:t>
            </a:r>
          </a:p>
          <a:p>
            <a:pPr lvl="1"/>
            <a:endParaRPr lang="en-US">
              <a:latin typeface="Arial Narrow"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37891"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92F7CE3D-3166-9344-9344-3B284ADA8083}" type="slidenum">
              <a:rPr lang="en-US" sz="1400" b="0"/>
              <a:pPr/>
              <a:t>34</a:t>
            </a:fld>
            <a:endParaRPr lang="en-US" sz="1400" b="0"/>
          </a:p>
        </p:txBody>
      </p:sp>
      <p:sp>
        <p:nvSpPr>
          <p:cNvPr id="37892" name="Rectangle 2"/>
          <p:cNvSpPr>
            <a:spLocks noGrp="1" noChangeArrowheads="1"/>
          </p:cNvSpPr>
          <p:nvPr>
            <p:ph type="title"/>
          </p:nvPr>
        </p:nvSpPr>
        <p:spPr>
          <a:xfrm>
            <a:off x="684213" y="0"/>
            <a:ext cx="7772400" cy="1143000"/>
          </a:xfrm>
        </p:spPr>
        <p:txBody>
          <a:bodyPr/>
          <a:lstStyle/>
          <a:p>
            <a:r>
              <a:rPr lang="en-US" sz="2500">
                <a:latin typeface="Arial Narrow" charset="0"/>
              </a:rPr>
              <a:t>Example</a:t>
            </a:r>
          </a:p>
        </p:txBody>
      </p:sp>
      <p:grpSp>
        <p:nvGrpSpPr>
          <p:cNvPr id="37893" name="Group 4"/>
          <p:cNvGrpSpPr>
            <a:grpSpLocks/>
          </p:cNvGrpSpPr>
          <p:nvPr/>
        </p:nvGrpSpPr>
        <p:grpSpPr bwMode="auto">
          <a:xfrm>
            <a:off x="1979613" y="2997200"/>
            <a:ext cx="576262" cy="504825"/>
            <a:chOff x="1565" y="1298"/>
            <a:chExt cx="363" cy="318"/>
          </a:xfrm>
        </p:grpSpPr>
        <p:sp>
          <p:nvSpPr>
            <p:cNvPr id="37969" name="Oval 5"/>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70" name="Text Box 6"/>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t>
              </a:r>
            </a:p>
          </p:txBody>
        </p:sp>
      </p:grpSp>
      <p:grpSp>
        <p:nvGrpSpPr>
          <p:cNvPr id="37894" name="Group 7"/>
          <p:cNvGrpSpPr>
            <a:grpSpLocks/>
          </p:cNvGrpSpPr>
          <p:nvPr/>
        </p:nvGrpSpPr>
        <p:grpSpPr bwMode="auto">
          <a:xfrm>
            <a:off x="3492500" y="2997200"/>
            <a:ext cx="576263" cy="504825"/>
            <a:chOff x="1565" y="1298"/>
            <a:chExt cx="363" cy="318"/>
          </a:xfrm>
        </p:grpSpPr>
        <p:sp>
          <p:nvSpPr>
            <p:cNvPr id="37967" name="Oval 8"/>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68" name="Text Box 9"/>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t>
              </a:r>
            </a:p>
          </p:txBody>
        </p:sp>
      </p:grpSp>
      <p:grpSp>
        <p:nvGrpSpPr>
          <p:cNvPr id="37895" name="Group 10"/>
          <p:cNvGrpSpPr>
            <a:grpSpLocks/>
          </p:cNvGrpSpPr>
          <p:nvPr/>
        </p:nvGrpSpPr>
        <p:grpSpPr bwMode="auto">
          <a:xfrm>
            <a:off x="5580063" y="2997200"/>
            <a:ext cx="576262" cy="504825"/>
            <a:chOff x="1565" y="1298"/>
            <a:chExt cx="363" cy="318"/>
          </a:xfrm>
        </p:grpSpPr>
        <p:sp>
          <p:nvSpPr>
            <p:cNvPr id="37965" name="Oval 11"/>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66" name="Text Box 12"/>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t>
              </a:r>
            </a:p>
          </p:txBody>
        </p:sp>
      </p:grpSp>
      <p:grpSp>
        <p:nvGrpSpPr>
          <p:cNvPr id="37896" name="Group 13"/>
          <p:cNvGrpSpPr>
            <a:grpSpLocks/>
          </p:cNvGrpSpPr>
          <p:nvPr/>
        </p:nvGrpSpPr>
        <p:grpSpPr bwMode="auto">
          <a:xfrm>
            <a:off x="6877050" y="2997200"/>
            <a:ext cx="576263" cy="504825"/>
            <a:chOff x="1565" y="1298"/>
            <a:chExt cx="363" cy="318"/>
          </a:xfrm>
        </p:grpSpPr>
        <p:sp>
          <p:nvSpPr>
            <p:cNvPr id="37963" name="Oval 14"/>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64" name="Text Box 15"/>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&lt;</a:t>
              </a:r>
            </a:p>
          </p:txBody>
        </p:sp>
      </p:grpSp>
      <p:grpSp>
        <p:nvGrpSpPr>
          <p:cNvPr id="37897" name="Group 16"/>
          <p:cNvGrpSpPr>
            <a:grpSpLocks/>
          </p:cNvGrpSpPr>
          <p:nvPr/>
        </p:nvGrpSpPr>
        <p:grpSpPr bwMode="auto">
          <a:xfrm>
            <a:off x="2411413" y="3860800"/>
            <a:ext cx="576262" cy="504825"/>
            <a:chOff x="1565" y="1298"/>
            <a:chExt cx="363" cy="318"/>
          </a:xfrm>
        </p:grpSpPr>
        <p:sp>
          <p:nvSpPr>
            <p:cNvPr id="37961" name="Oval 17"/>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62" name="Text Box 18"/>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t>
              </a:r>
            </a:p>
          </p:txBody>
        </p:sp>
      </p:grpSp>
      <p:grpSp>
        <p:nvGrpSpPr>
          <p:cNvPr id="37898" name="Group 19"/>
          <p:cNvGrpSpPr>
            <a:grpSpLocks/>
          </p:cNvGrpSpPr>
          <p:nvPr/>
        </p:nvGrpSpPr>
        <p:grpSpPr bwMode="auto">
          <a:xfrm>
            <a:off x="2916238" y="4797425"/>
            <a:ext cx="576262" cy="504825"/>
            <a:chOff x="1565" y="1298"/>
            <a:chExt cx="363" cy="318"/>
          </a:xfrm>
        </p:grpSpPr>
        <p:sp>
          <p:nvSpPr>
            <p:cNvPr id="37959" name="Oval 20"/>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60" name="Text Box 21"/>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t>
              </a:r>
            </a:p>
          </p:txBody>
        </p:sp>
      </p:grpSp>
      <p:grpSp>
        <p:nvGrpSpPr>
          <p:cNvPr id="37899" name="Group 22"/>
          <p:cNvGrpSpPr>
            <a:grpSpLocks/>
          </p:cNvGrpSpPr>
          <p:nvPr/>
        </p:nvGrpSpPr>
        <p:grpSpPr bwMode="auto">
          <a:xfrm>
            <a:off x="1547813" y="2060575"/>
            <a:ext cx="576262" cy="504825"/>
            <a:chOff x="1565" y="1298"/>
            <a:chExt cx="363" cy="318"/>
          </a:xfrm>
        </p:grpSpPr>
        <p:sp>
          <p:nvSpPr>
            <p:cNvPr id="37957" name="Oval 23"/>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58" name="Text Box 24"/>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t>
              </a:r>
            </a:p>
          </p:txBody>
        </p:sp>
      </p:grpSp>
      <p:grpSp>
        <p:nvGrpSpPr>
          <p:cNvPr id="37900" name="Group 25"/>
          <p:cNvGrpSpPr>
            <a:grpSpLocks/>
          </p:cNvGrpSpPr>
          <p:nvPr/>
        </p:nvGrpSpPr>
        <p:grpSpPr bwMode="auto">
          <a:xfrm>
            <a:off x="2555875" y="2060575"/>
            <a:ext cx="576263" cy="504825"/>
            <a:chOff x="1565" y="1298"/>
            <a:chExt cx="363" cy="318"/>
          </a:xfrm>
        </p:grpSpPr>
        <p:sp>
          <p:nvSpPr>
            <p:cNvPr id="37955" name="Oval 26"/>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56" name="Text Box 27"/>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t>
              </a:r>
            </a:p>
          </p:txBody>
        </p:sp>
      </p:grpSp>
      <p:grpSp>
        <p:nvGrpSpPr>
          <p:cNvPr id="37901" name="Group 28"/>
          <p:cNvGrpSpPr>
            <a:grpSpLocks/>
          </p:cNvGrpSpPr>
          <p:nvPr/>
        </p:nvGrpSpPr>
        <p:grpSpPr bwMode="auto">
          <a:xfrm>
            <a:off x="3924300" y="2060575"/>
            <a:ext cx="576263" cy="504825"/>
            <a:chOff x="1565" y="1298"/>
            <a:chExt cx="363" cy="318"/>
          </a:xfrm>
        </p:grpSpPr>
        <p:sp>
          <p:nvSpPr>
            <p:cNvPr id="37953" name="Oval 29"/>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54" name="Text Box 30"/>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t>
              </a:r>
            </a:p>
          </p:txBody>
        </p:sp>
      </p:grpSp>
      <p:grpSp>
        <p:nvGrpSpPr>
          <p:cNvPr id="37902" name="Group 31"/>
          <p:cNvGrpSpPr>
            <a:grpSpLocks/>
          </p:cNvGrpSpPr>
          <p:nvPr/>
        </p:nvGrpSpPr>
        <p:grpSpPr bwMode="auto">
          <a:xfrm>
            <a:off x="5580063" y="2060575"/>
            <a:ext cx="576262" cy="504825"/>
            <a:chOff x="1565" y="1298"/>
            <a:chExt cx="363" cy="318"/>
          </a:xfrm>
        </p:grpSpPr>
        <p:sp>
          <p:nvSpPr>
            <p:cNvPr id="37951" name="Oval 32"/>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52" name="Text Box 33"/>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t>
              </a:r>
            </a:p>
          </p:txBody>
        </p:sp>
      </p:grpSp>
      <p:grpSp>
        <p:nvGrpSpPr>
          <p:cNvPr id="37903" name="Group 34"/>
          <p:cNvGrpSpPr>
            <a:grpSpLocks/>
          </p:cNvGrpSpPr>
          <p:nvPr/>
        </p:nvGrpSpPr>
        <p:grpSpPr bwMode="auto">
          <a:xfrm>
            <a:off x="6877050" y="2060575"/>
            <a:ext cx="576263" cy="504825"/>
            <a:chOff x="1565" y="1298"/>
            <a:chExt cx="363" cy="318"/>
          </a:xfrm>
        </p:grpSpPr>
        <p:sp>
          <p:nvSpPr>
            <p:cNvPr id="37949" name="Oval 35"/>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50" name="Text Box 36"/>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t>
              </a:r>
            </a:p>
          </p:txBody>
        </p:sp>
      </p:grpSp>
      <p:grpSp>
        <p:nvGrpSpPr>
          <p:cNvPr id="37904" name="Group 37"/>
          <p:cNvGrpSpPr>
            <a:grpSpLocks/>
          </p:cNvGrpSpPr>
          <p:nvPr/>
        </p:nvGrpSpPr>
        <p:grpSpPr bwMode="auto">
          <a:xfrm>
            <a:off x="4211638" y="981075"/>
            <a:ext cx="936625" cy="504825"/>
            <a:chOff x="2426" y="1071"/>
            <a:chExt cx="590" cy="318"/>
          </a:xfrm>
        </p:grpSpPr>
        <p:sp>
          <p:nvSpPr>
            <p:cNvPr id="37947" name="Oval 38"/>
            <p:cNvSpPr>
              <a:spLocks noChangeArrowheads="1"/>
            </p:cNvSpPr>
            <p:nvPr/>
          </p:nvSpPr>
          <p:spPr bwMode="auto">
            <a:xfrm>
              <a:off x="2562" y="1071"/>
              <a:ext cx="317" cy="318"/>
            </a:xfrm>
            <a:prstGeom prst="ellipse">
              <a:avLst/>
            </a:prstGeom>
            <a:noFill/>
            <a:ln w="9525">
              <a:solidFill>
                <a:schemeClr val="tx1"/>
              </a:solidFill>
              <a:prstDash val="lgDash"/>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48" name="Text Box 39"/>
            <p:cNvSpPr txBox="1">
              <a:spLocks noChangeArrowheads="1"/>
            </p:cNvSpPr>
            <p:nvPr/>
          </p:nvSpPr>
          <p:spPr bwMode="auto">
            <a:xfrm>
              <a:off x="2426" y="1117"/>
              <a:ext cx="590"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NOP</a:t>
              </a:r>
            </a:p>
          </p:txBody>
        </p:sp>
      </p:grpSp>
      <p:grpSp>
        <p:nvGrpSpPr>
          <p:cNvPr id="37905" name="Group 40"/>
          <p:cNvGrpSpPr>
            <a:grpSpLocks/>
          </p:cNvGrpSpPr>
          <p:nvPr/>
        </p:nvGrpSpPr>
        <p:grpSpPr bwMode="auto">
          <a:xfrm>
            <a:off x="4211638" y="5734050"/>
            <a:ext cx="936625" cy="504825"/>
            <a:chOff x="2426" y="1071"/>
            <a:chExt cx="590" cy="318"/>
          </a:xfrm>
        </p:grpSpPr>
        <p:sp>
          <p:nvSpPr>
            <p:cNvPr id="37945" name="Oval 41"/>
            <p:cNvSpPr>
              <a:spLocks noChangeArrowheads="1"/>
            </p:cNvSpPr>
            <p:nvPr/>
          </p:nvSpPr>
          <p:spPr bwMode="auto">
            <a:xfrm>
              <a:off x="2562" y="1071"/>
              <a:ext cx="317" cy="318"/>
            </a:xfrm>
            <a:prstGeom prst="ellipse">
              <a:avLst/>
            </a:prstGeom>
            <a:noFill/>
            <a:ln w="9525">
              <a:solidFill>
                <a:schemeClr val="tx1"/>
              </a:solidFill>
              <a:prstDash val="lgDash"/>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46" name="Text Box 42"/>
            <p:cNvSpPr txBox="1">
              <a:spLocks noChangeArrowheads="1"/>
            </p:cNvSpPr>
            <p:nvPr/>
          </p:nvSpPr>
          <p:spPr bwMode="auto">
            <a:xfrm>
              <a:off x="2426" y="1117"/>
              <a:ext cx="590"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NOP</a:t>
              </a:r>
            </a:p>
          </p:txBody>
        </p:sp>
      </p:grpSp>
      <p:sp>
        <p:nvSpPr>
          <p:cNvPr id="37906" name="Line 47"/>
          <p:cNvSpPr>
            <a:spLocks noChangeShapeType="1"/>
          </p:cNvSpPr>
          <p:nvPr/>
        </p:nvSpPr>
        <p:spPr bwMode="auto">
          <a:xfrm flipH="1">
            <a:off x="1835150" y="1196975"/>
            <a:ext cx="2592388" cy="86360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907" name="Line 48"/>
          <p:cNvSpPr>
            <a:spLocks noChangeShapeType="1"/>
          </p:cNvSpPr>
          <p:nvPr/>
        </p:nvSpPr>
        <p:spPr bwMode="auto">
          <a:xfrm flipH="1">
            <a:off x="2843213" y="1341438"/>
            <a:ext cx="1584325" cy="719137"/>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908" name="Line 49"/>
          <p:cNvSpPr>
            <a:spLocks noChangeShapeType="1"/>
          </p:cNvSpPr>
          <p:nvPr/>
        </p:nvSpPr>
        <p:spPr bwMode="auto">
          <a:xfrm flipH="1">
            <a:off x="4211638" y="1484313"/>
            <a:ext cx="360362" cy="576262"/>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909" name="Line 50"/>
          <p:cNvSpPr>
            <a:spLocks noChangeShapeType="1"/>
          </p:cNvSpPr>
          <p:nvPr/>
        </p:nvSpPr>
        <p:spPr bwMode="auto">
          <a:xfrm>
            <a:off x="4859338" y="1412875"/>
            <a:ext cx="936625" cy="64770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910" name="Line 51"/>
          <p:cNvSpPr>
            <a:spLocks noChangeShapeType="1"/>
          </p:cNvSpPr>
          <p:nvPr/>
        </p:nvSpPr>
        <p:spPr bwMode="auto">
          <a:xfrm>
            <a:off x="4932363" y="1268413"/>
            <a:ext cx="2160587" cy="792162"/>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911" name="Line 52"/>
          <p:cNvSpPr>
            <a:spLocks noChangeShapeType="1"/>
          </p:cNvSpPr>
          <p:nvPr/>
        </p:nvSpPr>
        <p:spPr bwMode="auto">
          <a:xfrm>
            <a:off x="1835150" y="2565400"/>
            <a:ext cx="288925"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12" name="Line 53"/>
          <p:cNvSpPr>
            <a:spLocks noChangeShapeType="1"/>
          </p:cNvSpPr>
          <p:nvPr/>
        </p:nvSpPr>
        <p:spPr bwMode="auto">
          <a:xfrm flipH="1">
            <a:off x="2339975" y="2565400"/>
            <a:ext cx="43180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13" name="Line 54"/>
          <p:cNvSpPr>
            <a:spLocks noChangeShapeType="1"/>
          </p:cNvSpPr>
          <p:nvPr/>
        </p:nvSpPr>
        <p:spPr bwMode="auto">
          <a:xfrm flipH="1">
            <a:off x="3851275" y="2565400"/>
            <a:ext cx="21590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14" name="Line 55"/>
          <p:cNvSpPr>
            <a:spLocks noChangeShapeType="1"/>
          </p:cNvSpPr>
          <p:nvPr/>
        </p:nvSpPr>
        <p:spPr bwMode="auto">
          <a:xfrm>
            <a:off x="5867400" y="2565400"/>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15" name="Line 56"/>
          <p:cNvSpPr>
            <a:spLocks noChangeShapeType="1"/>
          </p:cNvSpPr>
          <p:nvPr/>
        </p:nvSpPr>
        <p:spPr bwMode="auto">
          <a:xfrm>
            <a:off x="7164388" y="2565400"/>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16" name="Line 57"/>
          <p:cNvSpPr>
            <a:spLocks noChangeShapeType="1"/>
          </p:cNvSpPr>
          <p:nvPr/>
        </p:nvSpPr>
        <p:spPr bwMode="auto">
          <a:xfrm>
            <a:off x="2268538" y="3500438"/>
            <a:ext cx="287337" cy="43338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17" name="Line 58"/>
          <p:cNvSpPr>
            <a:spLocks noChangeShapeType="1"/>
          </p:cNvSpPr>
          <p:nvPr/>
        </p:nvSpPr>
        <p:spPr bwMode="auto">
          <a:xfrm>
            <a:off x="2700338" y="4365625"/>
            <a:ext cx="358775" cy="503238"/>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18" name="Line 59"/>
          <p:cNvSpPr>
            <a:spLocks noChangeShapeType="1"/>
          </p:cNvSpPr>
          <p:nvPr/>
        </p:nvSpPr>
        <p:spPr bwMode="auto">
          <a:xfrm flipH="1">
            <a:off x="3276600" y="3500438"/>
            <a:ext cx="431800" cy="129698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19" name="Line 60"/>
          <p:cNvSpPr>
            <a:spLocks noChangeShapeType="1"/>
          </p:cNvSpPr>
          <p:nvPr/>
        </p:nvSpPr>
        <p:spPr bwMode="auto">
          <a:xfrm>
            <a:off x="3348038" y="5229225"/>
            <a:ext cx="1152525" cy="576263"/>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920" name="Line 61"/>
          <p:cNvSpPr>
            <a:spLocks noChangeShapeType="1"/>
          </p:cNvSpPr>
          <p:nvPr/>
        </p:nvSpPr>
        <p:spPr bwMode="auto">
          <a:xfrm flipH="1">
            <a:off x="4716463" y="3500438"/>
            <a:ext cx="1150937" cy="2233612"/>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921" name="Line 62"/>
          <p:cNvSpPr>
            <a:spLocks noChangeShapeType="1"/>
          </p:cNvSpPr>
          <p:nvPr/>
        </p:nvSpPr>
        <p:spPr bwMode="auto">
          <a:xfrm flipH="1">
            <a:off x="4859338" y="3500438"/>
            <a:ext cx="2233612" cy="230505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922" name="Text Box 63"/>
          <p:cNvSpPr txBox="1">
            <a:spLocks noChangeArrowheads="1"/>
          </p:cNvSpPr>
          <p:nvPr/>
        </p:nvSpPr>
        <p:spPr bwMode="auto">
          <a:xfrm>
            <a:off x="4643438" y="981075"/>
            <a:ext cx="719137"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0</a:t>
            </a:r>
          </a:p>
        </p:txBody>
      </p:sp>
      <p:sp>
        <p:nvSpPr>
          <p:cNvPr id="37923" name="Text Box 64"/>
          <p:cNvSpPr txBox="1">
            <a:spLocks noChangeArrowheads="1"/>
          </p:cNvSpPr>
          <p:nvPr/>
        </p:nvSpPr>
        <p:spPr bwMode="auto">
          <a:xfrm>
            <a:off x="1692275" y="1989138"/>
            <a:ext cx="719138"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1</a:t>
            </a:r>
          </a:p>
        </p:txBody>
      </p:sp>
      <p:sp>
        <p:nvSpPr>
          <p:cNvPr id="37924" name="Text Box 65"/>
          <p:cNvSpPr txBox="1">
            <a:spLocks noChangeArrowheads="1"/>
          </p:cNvSpPr>
          <p:nvPr/>
        </p:nvSpPr>
        <p:spPr bwMode="auto">
          <a:xfrm>
            <a:off x="2843213" y="1989138"/>
            <a:ext cx="719137"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2</a:t>
            </a:r>
          </a:p>
        </p:txBody>
      </p:sp>
      <p:sp>
        <p:nvSpPr>
          <p:cNvPr id="37925" name="Text Box 66"/>
          <p:cNvSpPr txBox="1">
            <a:spLocks noChangeArrowheads="1"/>
          </p:cNvSpPr>
          <p:nvPr/>
        </p:nvSpPr>
        <p:spPr bwMode="auto">
          <a:xfrm>
            <a:off x="2195513" y="2852738"/>
            <a:ext cx="719137"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3</a:t>
            </a:r>
          </a:p>
        </p:txBody>
      </p:sp>
      <p:sp>
        <p:nvSpPr>
          <p:cNvPr id="37926" name="Text Box 67"/>
          <p:cNvSpPr txBox="1">
            <a:spLocks noChangeArrowheads="1"/>
          </p:cNvSpPr>
          <p:nvPr/>
        </p:nvSpPr>
        <p:spPr bwMode="auto">
          <a:xfrm>
            <a:off x="2627313" y="3789363"/>
            <a:ext cx="719137"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4</a:t>
            </a:r>
          </a:p>
        </p:txBody>
      </p:sp>
      <p:sp>
        <p:nvSpPr>
          <p:cNvPr id="37927" name="Text Box 68"/>
          <p:cNvSpPr txBox="1">
            <a:spLocks noChangeArrowheads="1"/>
          </p:cNvSpPr>
          <p:nvPr/>
        </p:nvSpPr>
        <p:spPr bwMode="auto">
          <a:xfrm>
            <a:off x="3203575" y="4724400"/>
            <a:ext cx="71913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5</a:t>
            </a:r>
          </a:p>
        </p:txBody>
      </p:sp>
      <p:sp>
        <p:nvSpPr>
          <p:cNvPr id="37928" name="Text Box 69"/>
          <p:cNvSpPr txBox="1">
            <a:spLocks noChangeArrowheads="1"/>
          </p:cNvSpPr>
          <p:nvPr/>
        </p:nvSpPr>
        <p:spPr bwMode="auto">
          <a:xfrm>
            <a:off x="4140200" y="1989138"/>
            <a:ext cx="719138"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6</a:t>
            </a:r>
          </a:p>
        </p:txBody>
      </p:sp>
      <p:sp>
        <p:nvSpPr>
          <p:cNvPr id="37929" name="Text Box 70"/>
          <p:cNvSpPr txBox="1">
            <a:spLocks noChangeArrowheads="1"/>
          </p:cNvSpPr>
          <p:nvPr/>
        </p:nvSpPr>
        <p:spPr bwMode="auto">
          <a:xfrm>
            <a:off x="3708400" y="2924175"/>
            <a:ext cx="71913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7</a:t>
            </a:r>
          </a:p>
        </p:txBody>
      </p:sp>
      <p:sp>
        <p:nvSpPr>
          <p:cNvPr id="37930" name="Text Box 71"/>
          <p:cNvSpPr txBox="1">
            <a:spLocks noChangeArrowheads="1"/>
          </p:cNvSpPr>
          <p:nvPr/>
        </p:nvSpPr>
        <p:spPr bwMode="auto">
          <a:xfrm>
            <a:off x="5795963" y="1989138"/>
            <a:ext cx="719137"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8</a:t>
            </a:r>
          </a:p>
        </p:txBody>
      </p:sp>
      <p:sp>
        <p:nvSpPr>
          <p:cNvPr id="37931" name="Text Box 72"/>
          <p:cNvSpPr txBox="1">
            <a:spLocks noChangeArrowheads="1"/>
          </p:cNvSpPr>
          <p:nvPr/>
        </p:nvSpPr>
        <p:spPr bwMode="auto">
          <a:xfrm>
            <a:off x="5795963" y="2924175"/>
            <a:ext cx="719137"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9</a:t>
            </a:r>
          </a:p>
        </p:txBody>
      </p:sp>
      <p:sp>
        <p:nvSpPr>
          <p:cNvPr id="37932" name="Text Box 73"/>
          <p:cNvSpPr txBox="1">
            <a:spLocks noChangeArrowheads="1"/>
          </p:cNvSpPr>
          <p:nvPr/>
        </p:nvSpPr>
        <p:spPr bwMode="auto">
          <a:xfrm>
            <a:off x="7164388" y="1989138"/>
            <a:ext cx="719137"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10</a:t>
            </a:r>
          </a:p>
        </p:txBody>
      </p:sp>
      <p:sp>
        <p:nvSpPr>
          <p:cNvPr id="37933" name="Text Box 74"/>
          <p:cNvSpPr txBox="1">
            <a:spLocks noChangeArrowheads="1"/>
          </p:cNvSpPr>
          <p:nvPr/>
        </p:nvSpPr>
        <p:spPr bwMode="auto">
          <a:xfrm>
            <a:off x="7092950" y="2924175"/>
            <a:ext cx="71913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11</a:t>
            </a:r>
          </a:p>
        </p:txBody>
      </p:sp>
      <p:sp>
        <p:nvSpPr>
          <p:cNvPr id="37934" name="Text Box 75"/>
          <p:cNvSpPr txBox="1">
            <a:spLocks noChangeArrowheads="1"/>
          </p:cNvSpPr>
          <p:nvPr/>
        </p:nvSpPr>
        <p:spPr bwMode="auto">
          <a:xfrm>
            <a:off x="4716463" y="5734050"/>
            <a:ext cx="719137"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n</a:t>
            </a:r>
          </a:p>
        </p:txBody>
      </p:sp>
      <p:grpSp>
        <p:nvGrpSpPr>
          <p:cNvPr id="15" name="Group 81"/>
          <p:cNvGrpSpPr>
            <a:grpSpLocks/>
          </p:cNvGrpSpPr>
          <p:nvPr/>
        </p:nvGrpSpPr>
        <p:grpSpPr bwMode="auto">
          <a:xfrm>
            <a:off x="468313" y="2205038"/>
            <a:ext cx="7920037" cy="3240087"/>
            <a:chOff x="295" y="1389"/>
            <a:chExt cx="4989" cy="2041"/>
          </a:xfrm>
        </p:grpSpPr>
        <p:grpSp>
          <p:nvGrpSpPr>
            <p:cNvPr id="37936" name="Group 80"/>
            <p:cNvGrpSpPr>
              <a:grpSpLocks/>
            </p:cNvGrpSpPr>
            <p:nvPr/>
          </p:nvGrpSpPr>
          <p:grpSpPr bwMode="auto">
            <a:xfrm>
              <a:off x="748" y="1752"/>
              <a:ext cx="4536" cy="1678"/>
              <a:chOff x="748" y="1752"/>
              <a:chExt cx="4536" cy="1678"/>
            </a:xfrm>
          </p:grpSpPr>
          <p:sp>
            <p:nvSpPr>
              <p:cNvPr id="37941" name="Line 43"/>
              <p:cNvSpPr>
                <a:spLocks noChangeShapeType="1"/>
              </p:cNvSpPr>
              <p:nvPr/>
            </p:nvSpPr>
            <p:spPr bwMode="auto">
              <a:xfrm>
                <a:off x="748" y="1752"/>
                <a:ext cx="4536"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942" name="Line 44"/>
              <p:cNvSpPr>
                <a:spLocks noChangeShapeType="1"/>
              </p:cNvSpPr>
              <p:nvPr/>
            </p:nvSpPr>
            <p:spPr bwMode="auto">
              <a:xfrm>
                <a:off x="748" y="2296"/>
                <a:ext cx="4536"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943" name="Line 45"/>
              <p:cNvSpPr>
                <a:spLocks noChangeShapeType="1"/>
              </p:cNvSpPr>
              <p:nvPr/>
            </p:nvSpPr>
            <p:spPr bwMode="auto">
              <a:xfrm>
                <a:off x="748" y="2840"/>
                <a:ext cx="4536"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944" name="Line 46"/>
              <p:cNvSpPr>
                <a:spLocks noChangeShapeType="1"/>
              </p:cNvSpPr>
              <p:nvPr/>
            </p:nvSpPr>
            <p:spPr bwMode="auto">
              <a:xfrm>
                <a:off x="748" y="3430"/>
                <a:ext cx="4536"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37937" name="Text Box 76"/>
            <p:cNvSpPr txBox="1">
              <a:spLocks noChangeArrowheads="1"/>
            </p:cNvSpPr>
            <p:nvPr/>
          </p:nvSpPr>
          <p:spPr bwMode="auto">
            <a:xfrm>
              <a:off x="295" y="1389"/>
              <a:ext cx="680"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TIME 1</a:t>
              </a:r>
            </a:p>
          </p:txBody>
        </p:sp>
        <p:sp>
          <p:nvSpPr>
            <p:cNvPr id="37938" name="Text Box 77"/>
            <p:cNvSpPr txBox="1">
              <a:spLocks noChangeArrowheads="1"/>
            </p:cNvSpPr>
            <p:nvPr/>
          </p:nvSpPr>
          <p:spPr bwMode="auto">
            <a:xfrm>
              <a:off x="295" y="1933"/>
              <a:ext cx="680"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TIME 2</a:t>
              </a:r>
            </a:p>
          </p:txBody>
        </p:sp>
        <p:sp>
          <p:nvSpPr>
            <p:cNvPr id="37939" name="Text Box 78"/>
            <p:cNvSpPr txBox="1">
              <a:spLocks noChangeArrowheads="1"/>
            </p:cNvSpPr>
            <p:nvPr/>
          </p:nvSpPr>
          <p:spPr bwMode="auto">
            <a:xfrm>
              <a:off x="295" y="2523"/>
              <a:ext cx="680"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TIME 3</a:t>
              </a:r>
            </a:p>
          </p:txBody>
        </p:sp>
        <p:sp>
          <p:nvSpPr>
            <p:cNvPr id="37940" name="Text Box 79"/>
            <p:cNvSpPr txBox="1">
              <a:spLocks noChangeArrowheads="1"/>
            </p:cNvSpPr>
            <p:nvPr/>
          </p:nvSpPr>
          <p:spPr bwMode="auto">
            <a:xfrm>
              <a:off x="295" y="3067"/>
              <a:ext cx="680"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TIME 4</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3"/>
          <p:cNvSpPr>
            <a:spLocks noGrp="1"/>
          </p:cNvSpPr>
          <p:nvPr>
            <p:ph type="ftr"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30723" name="Slide Number Placeholder 4"/>
          <p:cNvSpPr>
            <a:spLocks noGrp="1"/>
          </p:cNvSpPr>
          <p:nvPr>
            <p:ph type="sldNum"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DCB24610-91A0-3A48-A12B-C0AFEC388F53}" type="slidenum">
              <a:rPr lang="en-US" sz="1400" b="0"/>
              <a:pPr/>
              <a:t>35</a:t>
            </a:fld>
            <a:endParaRPr lang="en-US" sz="1400" b="0"/>
          </a:p>
        </p:txBody>
      </p:sp>
      <p:sp>
        <p:nvSpPr>
          <p:cNvPr id="30724" name="Rectangle 2"/>
          <p:cNvSpPr>
            <a:spLocks noGrp="1" noChangeArrowheads="1"/>
          </p:cNvSpPr>
          <p:nvPr>
            <p:ph type="title"/>
          </p:nvPr>
        </p:nvSpPr>
        <p:spPr>
          <a:xfrm>
            <a:off x="692150" y="136525"/>
            <a:ext cx="7772400" cy="827088"/>
          </a:xfrm>
        </p:spPr>
        <p:txBody>
          <a:bodyPr/>
          <a:lstStyle/>
          <a:p>
            <a:r>
              <a:rPr lang="en-US" dirty="0">
                <a:latin typeface="Arial Narrow" charset="0"/>
              </a:rPr>
              <a:t>Example 2</a:t>
            </a:r>
          </a:p>
        </p:txBody>
      </p:sp>
      <p:grpSp>
        <p:nvGrpSpPr>
          <p:cNvPr id="30725" name="Group 3"/>
          <p:cNvGrpSpPr>
            <a:grpSpLocks/>
          </p:cNvGrpSpPr>
          <p:nvPr/>
        </p:nvGrpSpPr>
        <p:grpSpPr bwMode="auto">
          <a:xfrm>
            <a:off x="1952625" y="2968625"/>
            <a:ext cx="565150" cy="498475"/>
            <a:chOff x="1565" y="1298"/>
            <a:chExt cx="363" cy="318"/>
          </a:xfrm>
        </p:grpSpPr>
        <p:sp>
          <p:nvSpPr>
            <p:cNvPr id="30800" name="Oval 4"/>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0801" name="Text Box 5"/>
            <p:cNvSpPr txBox="1">
              <a:spLocks noChangeArrowheads="1"/>
            </p:cNvSpPr>
            <p:nvPr/>
          </p:nvSpPr>
          <p:spPr bwMode="auto">
            <a:xfrm>
              <a:off x="1565" y="1344"/>
              <a:ext cx="363" cy="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t>
              </a:r>
            </a:p>
          </p:txBody>
        </p:sp>
      </p:grpSp>
      <p:grpSp>
        <p:nvGrpSpPr>
          <p:cNvPr id="30726" name="Group 6"/>
          <p:cNvGrpSpPr>
            <a:grpSpLocks/>
          </p:cNvGrpSpPr>
          <p:nvPr/>
        </p:nvGrpSpPr>
        <p:grpSpPr bwMode="auto">
          <a:xfrm>
            <a:off x="3284538" y="3846513"/>
            <a:ext cx="566737" cy="498475"/>
            <a:chOff x="1565" y="1298"/>
            <a:chExt cx="363" cy="318"/>
          </a:xfrm>
        </p:grpSpPr>
        <p:sp>
          <p:nvSpPr>
            <p:cNvPr id="30798" name="Oval 7"/>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0799" name="Text Box 8"/>
            <p:cNvSpPr txBox="1">
              <a:spLocks noChangeArrowheads="1"/>
            </p:cNvSpPr>
            <p:nvPr/>
          </p:nvSpPr>
          <p:spPr bwMode="auto">
            <a:xfrm>
              <a:off x="1565" y="1344"/>
              <a:ext cx="363" cy="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t>
              </a:r>
            </a:p>
          </p:txBody>
        </p:sp>
      </p:grpSp>
      <p:grpSp>
        <p:nvGrpSpPr>
          <p:cNvPr id="30727" name="Group 9"/>
          <p:cNvGrpSpPr>
            <a:grpSpLocks/>
          </p:cNvGrpSpPr>
          <p:nvPr/>
        </p:nvGrpSpPr>
        <p:grpSpPr bwMode="auto">
          <a:xfrm>
            <a:off x="5076825" y="4638675"/>
            <a:ext cx="566738" cy="498475"/>
            <a:chOff x="1565" y="1298"/>
            <a:chExt cx="363" cy="318"/>
          </a:xfrm>
        </p:grpSpPr>
        <p:sp>
          <p:nvSpPr>
            <p:cNvPr id="30796" name="Oval 10"/>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0797" name="Text Box 11"/>
            <p:cNvSpPr txBox="1">
              <a:spLocks noChangeArrowheads="1"/>
            </p:cNvSpPr>
            <p:nvPr/>
          </p:nvSpPr>
          <p:spPr bwMode="auto">
            <a:xfrm>
              <a:off x="1565" y="1344"/>
              <a:ext cx="363" cy="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t>
              </a:r>
            </a:p>
          </p:txBody>
        </p:sp>
      </p:grpSp>
      <p:grpSp>
        <p:nvGrpSpPr>
          <p:cNvPr id="30728" name="Group 12"/>
          <p:cNvGrpSpPr>
            <a:grpSpLocks/>
          </p:cNvGrpSpPr>
          <p:nvPr/>
        </p:nvGrpSpPr>
        <p:grpSpPr bwMode="auto">
          <a:xfrm>
            <a:off x="6300788" y="2982913"/>
            <a:ext cx="566737" cy="498475"/>
            <a:chOff x="1565" y="1298"/>
            <a:chExt cx="363" cy="318"/>
          </a:xfrm>
        </p:grpSpPr>
        <p:sp>
          <p:nvSpPr>
            <p:cNvPr id="30794" name="Oval 13"/>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0795" name="Text Box 14"/>
            <p:cNvSpPr txBox="1">
              <a:spLocks noChangeArrowheads="1"/>
            </p:cNvSpPr>
            <p:nvPr/>
          </p:nvSpPr>
          <p:spPr bwMode="auto">
            <a:xfrm>
              <a:off x="1565" y="1344"/>
              <a:ext cx="363" cy="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&lt;</a:t>
              </a:r>
            </a:p>
          </p:txBody>
        </p:sp>
      </p:grpSp>
      <p:grpSp>
        <p:nvGrpSpPr>
          <p:cNvPr id="30729" name="Group 15"/>
          <p:cNvGrpSpPr>
            <a:grpSpLocks/>
          </p:cNvGrpSpPr>
          <p:nvPr/>
        </p:nvGrpSpPr>
        <p:grpSpPr bwMode="auto">
          <a:xfrm>
            <a:off x="2376488" y="3821113"/>
            <a:ext cx="565150" cy="496887"/>
            <a:chOff x="1565" y="1298"/>
            <a:chExt cx="363" cy="318"/>
          </a:xfrm>
        </p:grpSpPr>
        <p:sp>
          <p:nvSpPr>
            <p:cNvPr id="30792" name="Oval 16"/>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0793" name="Text Box 17"/>
            <p:cNvSpPr txBox="1">
              <a:spLocks noChangeArrowheads="1"/>
            </p:cNvSpPr>
            <p:nvPr/>
          </p:nvSpPr>
          <p:spPr bwMode="auto">
            <a:xfrm>
              <a:off x="1565" y="1344"/>
              <a:ext cx="363" cy="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t>
              </a:r>
            </a:p>
          </p:txBody>
        </p:sp>
      </p:grpSp>
      <p:grpSp>
        <p:nvGrpSpPr>
          <p:cNvPr id="30730" name="Group 18"/>
          <p:cNvGrpSpPr>
            <a:grpSpLocks/>
          </p:cNvGrpSpPr>
          <p:nvPr/>
        </p:nvGrpSpPr>
        <p:grpSpPr bwMode="auto">
          <a:xfrm>
            <a:off x="2871788" y="4745038"/>
            <a:ext cx="565150" cy="496887"/>
            <a:chOff x="1565" y="1298"/>
            <a:chExt cx="363" cy="318"/>
          </a:xfrm>
        </p:grpSpPr>
        <p:sp>
          <p:nvSpPr>
            <p:cNvPr id="30790" name="Oval 19"/>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0791" name="Text Box 20"/>
            <p:cNvSpPr txBox="1">
              <a:spLocks noChangeArrowheads="1"/>
            </p:cNvSpPr>
            <p:nvPr/>
          </p:nvSpPr>
          <p:spPr bwMode="auto">
            <a:xfrm>
              <a:off x="1565" y="1344"/>
              <a:ext cx="363" cy="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t>
              </a:r>
            </a:p>
          </p:txBody>
        </p:sp>
      </p:grpSp>
      <p:grpSp>
        <p:nvGrpSpPr>
          <p:cNvPr id="30731" name="Group 21"/>
          <p:cNvGrpSpPr>
            <a:grpSpLocks/>
          </p:cNvGrpSpPr>
          <p:nvPr/>
        </p:nvGrpSpPr>
        <p:grpSpPr bwMode="auto">
          <a:xfrm>
            <a:off x="1528763" y="2046288"/>
            <a:ext cx="565150" cy="496887"/>
            <a:chOff x="1565" y="1298"/>
            <a:chExt cx="363" cy="318"/>
          </a:xfrm>
        </p:grpSpPr>
        <p:sp>
          <p:nvSpPr>
            <p:cNvPr id="30788" name="Oval 22"/>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0789" name="Text Box 23"/>
            <p:cNvSpPr txBox="1">
              <a:spLocks noChangeArrowheads="1"/>
            </p:cNvSpPr>
            <p:nvPr/>
          </p:nvSpPr>
          <p:spPr bwMode="auto">
            <a:xfrm>
              <a:off x="1565" y="1344"/>
              <a:ext cx="363" cy="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t>
              </a:r>
            </a:p>
          </p:txBody>
        </p:sp>
      </p:grpSp>
      <p:grpSp>
        <p:nvGrpSpPr>
          <p:cNvPr id="30732" name="Group 24"/>
          <p:cNvGrpSpPr>
            <a:grpSpLocks/>
          </p:cNvGrpSpPr>
          <p:nvPr/>
        </p:nvGrpSpPr>
        <p:grpSpPr bwMode="auto">
          <a:xfrm>
            <a:off x="2517775" y="2046288"/>
            <a:ext cx="565150" cy="496887"/>
            <a:chOff x="1565" y="1298"/>
            <a:chExt cx="363" cy="318"/>
          </a:xfrm>
        </p:grpSpPr>
        <p:sp>
          <p:nvSpPr>
            <p:cNvPr id="30786" name="Oval 25"/>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0787" name="Text Box 26"/>
            <p:cNvSpPr txBox="1">
              <a:spLocks noChangeArrowheads="1"/>
            </p:cNvSpPr>
            <p:nvPr/>
          </p:nvSpPr>
          <p:spPr bwMode="auto">
            <a:xfrm>
              <a:off x="1565" y="1344"/>
              <a:ext cx="363" cy="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t>
              </a:r>
            </a:p>
          </p:txBody>
        </p:sp>
      </p:grpSp>
      <p:grpSp>
        <p:nvGrpSpPr>
          <p:cNvPr id="30733" name="Group 27"/>
          <p:cNvGrpSpPr>
            <a:grpSpLocks/>
          </p:cNvGrpSpPr>
          <p:nvPr/>
        </p:nvGrpSpPr>
        <p:grpSpPr bwMode="auto">
          <a:xfrm>
            <a:off x="3708400" y="2924175"/>
            <a:ext cx="566738" cy="496888"/>
            <a:chOff x="1565" y="1298"/>
            <a:chExt cx="363" cy="318"/>
          </a:xfrm>
        </p:grpSpPr>
        <p:sp>
          <p:nvSpPr>
            <p:cNvPr id="30784" name="Oval 28"/>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0785" name="Text Box 29"/>
            <p:cNvSpPr txBox="1">
              <a:spLocks noChangeArrowheads="1"/>
            </p:cNvSpPr>
            <p:nvPr/>
          </p:nvSpPr>
          <p:spPr bwMode="auto">
            <a:xfrm>
              <a:off x="1565" y="1344"/>
              <a:ext cx="363" cy="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t>
              </a:r>
            </a:p>
          </p:txBody>
        </p:sp>
      </p:grpSp>
      <p:grpSp>
        <p:nvGrpSpPr>
          <p:cNvPr id="30734" name="Group 30"/>
          <p:cNvGrpSpPr>
            <a:grpSpLocks/>
          </p:cNvGrpSpPr>
          <p:nvPr/>
        </p:nvGrpSpPr>
        <p:grpSpPr bwMode="auto">
          <a:xfrm>
            <a:off x="5076825" y="3716338"/>
            <a:ext cx="566738" cy="496887"/>
            <a:chOff x="1565" y="1298"/>
            <a:chExt cx="363" cy="318"/>
          </a:xfrm>
        </p:grpSpPr>
        <p:sp>
          <p:nvSpPr>
            <p:cNvPr id="30782" name="Oval 31"/>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0783" name="Text Box 32"/>
            <p:cNvSpPr txBox="1">
              <a:spLocks noChangeArrowheads="1"/>
            </p:cNvSpPr>
            <p:nvPr/>
          </p:nvSpPr>
          <p:spPr bwMode="auto">
            <a:xfrm>
              <a:off x="1565" y="1344"/>
              <a:ext cx="363" cy="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t>
              </a:r>
            </a:p>
          </p:txBody>
        </p:sp>
      </p:grpSp>
      <p:grpSp>
        <p:nvGrpSpPr>
          <p:cNvPr id="30735" name="Group 33"/>
          <p:cNvGrpSpPr>
            <a:grpSpLocks/>
          </p:cNvGrpSpPr>
          <p:nvPr/>
        </p:nvGrpSpPr>
        <p:grpSpPr bwMode="auto">
          <a:xfrm>
            <a:off x="6300788" y="2060575"/>
            <a:ext cx="566737" cy="496888"/>
            <a:chOff x="1565" y="1298"/>
            <a:chExt cx="363" cy="318"/>
          </a:xfrm>
        </p:grpSpPr>
        <p:sp>
          <p:nvSpPr>
            <p:cNvPr id="30780" name="Oval 34"/>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0781" name="Text Box 35"/>
            <p:cNvSpPr txBox="1">
              <a:spLocks noChangeArrowheads="1"/>
            </p:cNvSpPr>
            <p:nvPr/>
          </p:nvSpPr>
          <p:spPr bwMode="auto">
            <a:xfrm>
              <a:off x="1565" y="1344"/>
              <a:ext cx="363" cy="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t>
              </a:r>
            </a:p>
          </p:txBody>
        </p:sp>
      </p:grpSp>
      <p:grpSp>
        <p:nvGrpSpPr>
          <p:cNvPr id="30736" name="Group 36"/>
          <p:cNvGrpSpPr>
            <a:grpSpLocks/>
          </p:cNvGrpSpPr>
          <p:nvPr/>
        </p:nvGrpSpPr>
        <p:grpSpPr bwMode="auto">
          <a:xfrm>
            <a:off x="4143375" y="981075"/>
            <a:ext cx="919163" cy="498475"/>
            <a:chOff x="2426" y="1071"/>
            <a:chExt cx="590" cy="318"/>
          </a:xfrm>
        </p:grpSpPr>
        <p:sp>
          <p:nvSpPr>
            <p:cNvPr id="30778" name="Oval 37"/>
            <p:cNvSpPr>
              <a:spLocks noChangeArrowheads="1"/>
            </p:cNvSpPr>
            <p:nvPr/>
          </p:nvSpPr>
          <p:spPr bwMode="auto">
            <a:xfrm>
              <a:off x="2562" y="1071"/>
              <a:ext cx="317" cy="318"/>
            </a:xfrm>
            <a:prstGeom prst="ellipse">
              <a:avLst/>
            </a:prstGeom>
            <a:noFill/>
            <a:ln w="9525">
              <a:solidFill>
                <a:schemeClr val="tx1"/>
              </a:solidFill>
              <a:prstDash val="lgDash"/>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0779" name="Text Box 38"/>
            <p:cNvSpPr txBox="1">
              <a:spLocks noChangeArrowheads="1"/>
            </p:cNvSpPr>
            <p:nvPr/>
          </p:nvSpPr>
          <p:spPr bwMode="auto">
            <a:xfrm>
              <a:off x="2426" y="1117"/>
              <a:ext cx="590" cy="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NOP</a:t>
              </a:r>
            </a:p>
          </p:txBody>
        </p:sp>
      </p:grpSp>
      <p:grpSp>
        <p:nvGrpSpPr>
          <p:cNvPr id="30737" name="Group 39"/>
          <p:cNvGrpSpPr>
            <a:grpSpLocks/>
          </p:cNvGrpSpPr>
          <p:nvPr/>
        </p:nvGrpSpPr>
        <p:grpSpPr bwMode="auto">
          <a:xfrm>
            <a:off x="4143375" y="5667375"/>
            <a:ext cx="919163" cy="498475"/>
            <a:chOff x="2426" y="1071"/>
            <a:chExt cx="590" cy="318"/>
          </a:xfrm>
        </p:grpSpPr>
        <p:sp>
          <p:nvSpPr>
            <p:cNvPr id="30776" name="Oval 40"/>
            <p:cNvSpPr>
              <a:spLocks noChangeArrowheads="1"/>
            </p:cNvSpPr>
            <p:nvPr/>
          </p:nvSpPr>
          <p:spPr bwMode="auto">
            <a:xfrm>
              <a:off x="2562" y="1071"/>
              <a:ext cx="317" cy="318"/>
            </a:xfrm>
            <a:prstGeom prst="ellipse">
              <a:avLst/>
            </a:prstGeom>
            <a:noFill/>
            <a:ln w="9525">
              <a:solidFill>
                <a:schemeClr val="tx1"/>
              </a:solidFill>
              <a:prstDash val="lgDash"/>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0777" name="Text Box 41"/>
            <p:cNvSpPr txBox="1">
              <a:spLocks noChangeArrowheads="1"/>
            </p:cNvSpPr>
            <p:nvPr/>
          </p:nvSpPr>
          <p:spPr bwMode="auto">
            <a:xfrm>
              <a:off x="2426" y="1117"/>
              <a:ext cx="590" cy="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NOP</a:t>
              </a:r>
            </a:p>
          </p:txBody>
        </p:sp>
      </p:grpSp>
      <p:sp>
        <p:nvSpPr>
          <p:cNvPr id="30738" name="Line 42"/>
          <p:cNvSpPr>
            <a:spLocks noChangeShapeType="1"/>
          </p:cNvSpPr>
          <p:nvPr/>
        </p:nvSpPr>
        <p:spPr bwMode="auto">
          <a:xfrm>
            <a:off x="1174750" y="2755900"/>
            <a:ext cx="7069138"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39" name="Line 43"/>
          <p:cNvSpPr>
            <a:spLocks noChangeShapeType="1"/>
          </p:cNvSpPr>
          <p:nvPr/>
        </p:nvSpPr>
        <p:spPr bwMode="auto">
          <a:xfrm>
            <a:off x="1174750" y="3608388"/>
            <a:ext cx="7069138"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40" name="Line 44"/>
          <p:cNvSpPr>
            <a:spLocks noChangeShapeType="1"/>
          </p:cNvSpPr>
          <p:nvPr/>
        </p:nvSpPr>
        <p:spPr bwMode="auto">
          <a:xfrm>
            <a:off x="1174750" y="4459288"/>
            <a:ext cx="7069138"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41" name="Line 45"/>
          <p:cNvSpPr>
            <a:spLocks noChangeShapeType="1"/>
          </p:cNvSpPr>
          <p:nvPr/>
        </p:nvSpPr>
        <p:spPr bwMode="auto">
          <a:xfrm>
            <a:off x="1174750" y="5383213"/>
            <a:ext cx="7069138"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42" name="Line 46"/>
          <p:cNvSpPr>
            <a:spLocks noChangeShapeType="1"/>
          </p:cNvSpPr>
          <p:nvPr/>
        </p:nvSpPr>
        <p:spPr bwMode="auto">
          <a:xfrm flipH="1">
            <a:off x="1809750" y="1193800"/>
            <a:ext cx="2546350" cy="852488"/>
          </a:xfrm>
          <a:prstGeom prst="line">
            <a:avLst/>
          </a:prstGeom>
          <a:noFill/>
          <a:ln w="9525">
            <a:solidFill>
              <a:schemeClr val="tx1"/>
            </a:solidFill>
            <a:prstDash val="lg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43" name="Line 47"/>
          <p:cNvSpPr>
            <a:spLocks noChangeShapeType="1"/>
          </p:cNvSpPr>
          <p:nvPr/>
        </p:nvSpPr>
        <p:spPr bwMode="auto">
          <a:xfrm flipH="1">
            <a:off x="2800350" y="1336675"/>
            <a:ext cx="1555750" cy="709613"/>
          </a:xfrm>
          <a:prstGeom prst="line">
            <a:avLst/>
          </a:prstGeom>
          <a:noFill/>
          <a:ln w="9525">
            <a:solidFill>
              <a:schemeClr val="tx1"/>
            </a:solidFill>
            <a:prstDash val="lg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44" name="Line 48"/>
          <p:cNvSpPr>
            <a:spLocks noChangeShapeType="1"/>
          </p:cNvSpPr>
          <p:nvPr/>
        </p:nvSpPr>
        <p:spPr bwMode="auto">
          <a:xfrm flipH="1">
            <a:off x="3995738" y="1477963"/>
            <a:ext cx="501650" cy="1446212"/>
          </a:xfrm>
          <a:prstGeom prst="line">
            <a:avLst/>
          </a:prstGeom>
          <a:noFill/>
          <a:ln w="9525">
            <a:solidFill>
              <a:schemeClr val="tx1"/>
            </a:solidFill>
            <a:prstDash val="lg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45" name="Line 49"/>
          <p:cNvSpPr>
            <a:spLocks noChangeShapeType="1"/>
          </p:cNvSpPr>
          <p:nvPr/>
        </p:nvSpPr>
        <p:spPr bwMode="auto">
          <a:xfrm>
            <a:off x="4779963" y="1406525"/>
            <a:ext cx="584200" cy="2309813"/>
          </a:xfrm>
          <a:prstGeom prst="line">
            <a:avLst/>
          </a:prstGeom>
          <a:noFill/>
          <a:ln w="9525">
            <a:solidFill>
              <a:schemeClr val="tx1"/>
            </a:solidFill>
            <a:prstDash val="lg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46" name="Line 50"/>
          <p:cNvSpPr>
            <a:spLocks noChangeShapeType="1"/>
          </p:cNvSpPr>
          <p:nvPr/>
        </p:nvSpPr>
        <p:spPr bwMode="auto">
          <a:xfrm>
            <a:off x="4851400" y="1263650"/>
            <a:ext cx="1736725" cy="796925"/>
          </a:xfrm>
          <a:prstGeom prst="line">
            <a:avLst/>
          </a:prstGeom>
          <a:noFill/>
          <a:ln w="9525">
            <a:solidFill>
              <a:schemeClr val="tx1"/>
            </a:solidFill>
            <a:prstDash val="lg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47" name="Line 51"/>
          <p:cNvSpPr>
            <a:spLocks noChangeShapeType="1"/>
          </p:cNvSpPr>
          <p:nvPr/>
        </p:nvSpPr>
        <p:spPr bwMode="auto">
          <a:xfrm>
            <a:off x="1809750" y="2543175"/>
            <a:ext cx="284163" cy="42545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0748" name="Line 52"/>
          <p:cNvSpPr>
            <a:spLocks noChangeShapeType="1"/>
          </p:cNvSpPr>
          <p:nvPr/>
        </p:nvSpPr>
        <p:spPr bwMode="auto">
          <a:xfrm flipH="1">
            <a:off x="2305050" y="2543175"/>
            <a:ext cx="425450" cy="42545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0749" name="Line 53"/>
          <p:cNvSpPr>
            <a:spLocks noChangeShapeType="1"/>
          </p:cNvSpPr>
          <p:nvPr/>
        </p:nvSpPr>
        <p:spPr bwMode="auto">
          <a:xfrm flipH="1">
            <a:off x="3636963" y="3421063"/>
            <a:ext cx="212725" cy="42545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0750" name="Line 54"/>
          <p:cNvSpPr>
            <a:spLocks noChangeShapeType="1"/>
          </p:cNvSpPr>
          <p:nvPr/>
        </p:nvSpPr>
        <p:spPr bwMode="auto">
          <a:xfrm>
            <a:off x="5359400" y="4213225"/>
            <a:ext cx="0" cy="42545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0751" name="Line 55"/>
          <p:cNvSpPr>
            <a:spLocks noChangeShapeType="1"/>
          </p:cNvSpPr>
          <p:nvPr/>
        </p:nvSpPr>
        <p:spPr bwMode="auto">
          <a:xfrm>
            <a:off x="6588125" y="2565400"/>
            <a:ext cx="0" cy="42545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0752" name="Line 56"/>
          <p:cNvSpPr>
            <a:spLocks noChangeShapeType="1"/>
          </p:cNvSpPr>
          <p:nvPr/>
        </p:nvSpPr>
        <p:spPr bwMode="auto">
          <a:xfrm>
            <a:off x="2235200" y="3465513"/>
            <a:ext cx="282575" cy="427037"/>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0753" name="Line 57"/>
          <p:cNvSpPr>
            <a:spLocks noChangeShapeType="1"/>
          </p:cNvSpPr>
          <p:nvPr/>
        </p:nvSpPr>
        <p:spPr bwMode="auto">
          <a:xfrm>
            <a:off x="2659063" y="4318000"/>
            <a:ext cx="352425" cy="496888"/>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0754" name="Line 58"/>
          <p:cNvSpPr>
            <a:spLocks noChangeShapeType="1"/>
          </p:cNvSpPr>
          <p:nvPr/>
        </p:nvSpPr>
        <p:spPr bwMode="auto">
          <a:xfrm flipH="1">
            <a:off x="3225800" y="4365625"/>
            <a:ext cx="266700" cy="379413"/>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0755" name="Line 59"/>
          <p:cNvSpPr>
            <a:spLocks noChangeShapeType="1"/>
          </p:cNvSpPr>
          <p:nvPr/>
        </p:nvSpPr>
        <p:spPr bwMode="auto">
          <a:xfrm>
            <a:off x="3295650" y="5170488"/>
            <a:ext cx="1131888" cy="568325"/>
          </a:xfrm>
          <a:prstGeom prst="line">
            <a:avLst/>
          </a:prstGeom>
          <a:noFill/>
          <a:ln w="9525">
            <a:solidFill>
              <a:schemeClr val="tx1"/>
            </a:solidFill>
            <a:prstDash val="lg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56" name="Line 60"/>
          <p:cNvSpPr>
            <a:spLocks noChangeShapeType="1"/>
          </p:cNvSpPr>
          <p:nvPr/>
        </p:nvSpPr>
        <p:spPr bwMode="auto">
          <a:xfrm flipH="1">
            <a:off x="4638675" y="5084763"/>
            <a:ext cx="581025" cy="582612"/>
          </a:xfrm>
          <a:prstGeom prst="line">
            <a:avLst/>
          </a:prstGeom>
          <a:noFill/>
          <a:ln w="9525">
            <a:solidFill>
              <a:schemeClr val="tx1"/>
            </a:solidFill>
            <a:prstDash val="lg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57" name="Line 61"/>
          <p:cNvSpPr>
            <a:spLocks noChangeShapeType="1"/>
          </p:cNvSpPr>
          <p:nvPr/>
        </p:nvSpPr>
        <p:spPr bwMode="auto">
          <a:xfrm flipH="1">
            <a:off x="4779963" y="5084763"/>
            <a:ext cx="1808162" cy="654050"/>
          </a:xfrm>
          <a:prstGeom prst="line">
            <a:avLst/>
          </a:prstGeom>
          <a:noFill/>
          <a:ln w="9525">
            <a:solidFill>
              <a:schemeClr val="tx1"/>
            </a:solidFill>
            <a:prstDash val="lg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58" name="Text Box 62"/>
          <p:cNvSpPr txBox="1">
            <a:spLocks noChangeArrowheads="1"/>
          </p:cNvSpPr>
          <p:nvPr/>
        </p:nvSpPr>
        <p:spPr bwMode="auto">
          <a:xfrm>
            <a:off x="4567238" y="981075"/>
            <a:ext cx="706437"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0</a:t>
            </a:r>
          </a:p>
        </p:txBody>
      </p:sp>
      <p:sp>
        <p:nvSpPr>
          <p:cNvPr id="30759" name="Text Box 63"/>
          <p:cNvSpPr txBox="1">
            <a:spLocks noChangeArrowheads="1"/>
          </p:cNvSpPr>
          <p:nvPr/>
        </p:nvSpPr>
        <p:spPr bwMode="auto">
          <a:xfrm>
            <a:off x="1670050" y="1974850"/>
            <a:ext cx="706438"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1</a:t>
            </a:r>
          </a:p>
        </p:txBody>
      </p:sp>
      <p:sp>
        <p:nvSpPr>
          <p:cNvPr id="30760" name="Text Box 64"/>
          <p:cNvSpPr txBox="1">
            <a:spLocks noChangeArrowheads="1"/>
          </p:cNvSpPr>
          <p:nvPr/>
        </p:nvSpPr>
        <p:spPr bwMode="auto">
          <a:xfrm>
            <a:off x="2800350" y="1974850"/>
            <a:ext cx="704850"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2</a:t>
            </a:r>
          </a:p>
        </p:txBody>
      </p:sp>
      <p:sp>
        <p:nvSpPr>
          <p:cNvPr id="30761" name="Text Box 65"/>
          <p:cNvSpPr txBox="1">
            <a:spLocks noChangeArrowheads="1"/>
          </p:cNvSpPr>
          <p:nvPr/>
        </p:nvSpPr>
        <p:spPr bwMode="auto">
          <a:xfrm>
            <a:off x="2163763" y="2827338"/>
            <a:ext cx="706437" cy="27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3</a:t>
            </a:r>
          </a:p>
        </p:txBody>
      </p:sp>
      <p:sp>
        <p:nvSpPr>
          <p:cNvPr id="30762" name="Text Box 66"/>
          <p:cNvSpPr txBox="1">
            <a:spLocks noChangeArrowheads="1"/>
          </p:cNvSpPr>
          <p:nvPr/>
        </p:nvSpPr>
        <p:spPr bwMode="auto">
          <a:xfrm>
            <a:off x="2587625" y="3749675"/>
            <a:ext cx="706438"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4</a:t>
            </a:r>
          </a:p>
        </p:txBody>
      </p:sp>
      <p:sp>
        <p:nvSpPr>
          <p:cNvPr id="30763" name="Text Box 67"/>
          <p:cNvSpPr txBox="1">
            <a:spLocks noChangeArrowheads="1"/>
          </p:cNvSpPr>
          <p:nvPr/>
        </p:nvSpPr>
        <p:spPr bwMode="auto">
          <a:xfrm>
            <a:off x="3154363" y="4672013"/>
            <a:ext cx="704850" cy="27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5</a:t>
            </a:r>
          </a:p>
        </p:txBody>
      </p:sp>
      <p:sp>
        <p:nvSpPr>
          <p:cNvPr id="30764" name="Text Box 68"/>
          <p:cNvSpPr txBox="1">
            <a:spLocks noChangeArrowheads="1"/>
          </p:cNvSpPr>
          <p:nvPr/>
        </p:nvSpPr>
        <p:spPr bwMode="auto">
          <a:xfrm>
            <a:off x="3921125" y="2852738"/>
            <a:ext cx="706438" cy="27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6</a:t>
            </a:r>
          </a:p>
        </p:txBody>
      </p:sp>
      <p:sp>
        <p:nvSpPr>
          <p:cNvPr id="30765" name="Text Box 69"/>
          <p:cNvSpPr txBox="1">
            <a:spLocks noChangeArrowheads="1"/>
          </p:cNvSpPr>
          <p:nvPr/>
        </p:nvSpPr>
        <p:spPr bwMode="auto">
          <a:xfrm>
            <a:off x="3497263" y="3775075"/>
            <a:ext cx="706437"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7</a:t>
            </a:r>
          </a:p>
        </p:txBody>
      </p:sp>
      <p:sp>
        <p:nvSpPr>
          <p:cNvPr id="30766" name="Text Box 70"/>
          <p:cNvSpPr txBox="1">
            <a:spLocks noChangeArrowheads="1"/>
          </p:cNvSpPr>
          <p:nvPr/>
        </p:nvSpPr>
        <p:spPr bwMode="auto">
          <a:xfrm>
            <a:off x="5289550" y="3644900"/>
            <a:ext cx="706438"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8</a:t>
            </a:r>
          </a:p>
        </p:txBody>
      </p:sp>
      <p:sp>
        <p:nvSpPr>
          <p:cNvPr id="30767" name="Text Box 71"/>
          <p:cNvSpPr txBox="1">
            <a:spLocks noChangeArrowheads="1"/>
          </p:cNvSpPr>
          <p:nvPr/>
        </p:nvSpPr>
        <p:spPr bwMode="auto">
          <a:xfrm>
            <a:off x="5289550" y="4567238"/>
            <a:ext cx="706438" cy="27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9</a:t>
            </a:r>
          </a:p>
        </p:txBody>
      </p:sp>
      <p:sp>
        <p:nvSpPr>
          <p:cNvPr id="30768" name="Text Box 72"/>
          <p:cNvSpPr txBox="1">
            <a:spLocks noChangeArrowheads="1"/>
          </p:cNvSpPr>
          <p:nvPr/>
        </p:nvSpPr>
        <p:spPr bwMode="auto">
          <a:xfrm>
            <a:off x="6583363" y="1989138"/>
            <a:ext cx="706437" cy="27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10</a:t>
            </a:r>
          </a:p>
        </p:txBody>
      </p:sp>
      <p:sp>
        <p:nvSpPr>
          <p:cNvPr id="30769" name="Text Box 73"/>
          <p:cNvSpPr txBox="1">
            <a:spLocks noChangeArrowheads="1"/>
          </p:cNvSpPr>
          <p:nvPr/>
        </p:nvSpPr>
        <p:spPr bwMode="auto">
          <a:xfrm>
            <a:off x="6513513" y="2911475"/>
            <a:ext cx="706437"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11</a:t>
            </a:r>
          </a:p>
        </p:txBody>
      </p:sp>
      <p:sp>
        <p:nvSpPr>
          <p:cNvPr id="30770" name="Text Box 74"/>
          <p:cNvSpPr txBox="1">
            <a:spLocks noChangeArrowheads="1"/>
          </p:cNvSpPr>
          <p:nvPr/>
        </p:nvSpPr>
        <p:spPr bwMode="auto">
          <a:xfrm>
            <a:off x="4638675" y="5667375"/>
            <a:ext cx="706438"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n</a:t>
            </a:r>
          </a:p>
        </p:txBody>
      </p:sp>
      <p:sp>
        <p:nvSpPr>
          <p:cNvPr id="30771" name="Text Box 75"/>
          <p:cNvSpPr txBox="1">
            <a:spLocks noChangeArrowheads="1"/>
          </p:cNvSpPr>
          <p:nvPr/>
        </p:nvSpPr>
        <p:spPr bwMode="auto">
          <a:xfrm>
            <a:off x="468313" y="2187575"/>
            <a:ext cx="1060450"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TIME 1</a:t>
            </a:r>
          </a:p>
        </p:txBody>
      </p:sp>
      <p:sp>
        <p:nvSpPr>
          <p:cNvPr id="30772" name="Text Box 76"/>
          <p:cNvSpPr txBox="1">
            <a:spLocks noChangeArrowheads="1"/>
          </p:cNvSpPr>
          <p:nvPr/>
        </p:nvSpPr>
        <p:spPr bwMode="auto">
          <a:xfrm>
            <a:off x="468313" y="3040063"/>
            <a:ext cx="1060450" cy="27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TIME 2</a:t>
            </a:r>
          </a:p>
        </p:txBody>
      </p:sp>
      <p:sp>
        <p:nvSpPr>
          <p:cNvPr id="30773" name="Text Box 77"/>
          <p:cNvSpPr txBox="1">
            <a:spLocks noChangeArrowheads="1"/>
          </p:cNvSpPr>
          <p:nvPr/>
        </p:nvSpPr>
        <p:spPr bwMode="auto">
          <a:xfrm>
            <a:off x="468313" y="3963988"/>
            <a:ext cx="1060450" cy="27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TIME 3</a:t>
            </a:r>
          </a:p>
        </p:txBody>
      </p:sp>
      <p:sp>
        <p:nvSpPr>
          <p:cNvPr id="30774" name="Text Box 78"/>
          <p:cNvSpPr txBox="1">
            <a:spLocks noChangeArrowheads="1"/>
          </p:cNvSpPr>
          <p:nvPr/>
        </p:nvSpPr>
        <p:spPr bwMode="auto">
          <a:xfrm>
            <a:off x="468313" y="4814888"/>
            <a:ext cx="1060450" cy="27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TIME 4</a:t>
            </a:r>
          </a:p>
        </p:txBody>
      </p:sp>
      <p:sp>
        <p:nvSpPr>
          <p:cNvPr id="30775" name="Line 79"/>
          <p:cNvSpPr>
            <a:spLocks noChangeShapeType="1"/>
          </p:cNvSpPr>
          <p:nvPr/>
        </p:nvSpPr>
        <p:spPr bwMode="auto">
          <a:xfrm>
            <a:off x="6588125" y="3500438"/>
            <a:ext cx="0" cy="1584325"/>
          </a:xfrm>
          <a:prstGeom prst="line">
            <a:avLst/>
          </a:prstGeom>
          <a:noFill/>
          <a:ln w="9525">
            <a:solidFill>
              <a:schemeClr val="tx1"/>
            </a:solidFill>
            <a:prstDash val="lg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601471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38915"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E33A290A-48A0-3444-B2C1-06B707906028}" type="slidenum">
              <a:rPr lang="en-US" sz="1400" b="0"/>
              <a:pPr/>
              <a:t>36</a:t>
            </a:fld>
            <a:endParaRPr lang="en-US" sz="1400" b="0"/>
          </a:p>
        </p:txBody>
      </p:sp>
      <p:sp>
        <p:nvSpPr>
          <p:cNvPr id="38916" name="Rectangle 2"/>
          <p:cNvSpPr>
            <a:spLocks noGrp="1" noChangeArrowheads="1"/>
          </p:cNvSpPr>
          <p:nvPr>
            <p:ph type="title"/>
          </p:nvPr>
        </p:nvSpPr>
        <p:spPr/>
        <p:txBody>
          <a:bodyPr/>
          <a:lstStyle/>
          <a:p>
            <a:r>
              <a:rPr lang="en-US">
                <a:latin typeface="Arial Narrow" charset="0"/>
              </a:rPr>
              <a:t>Synthesis in the spatial domain</a:t>
            </a:r>
          </a:p>
        </p:txBody>
      </p:sp>
      <p:sp>
        <p:nvSpPr>
          <p:cNvPr id="38917" name="Rectangle 3"/>
          <p:cNvSpPr>
            <a:spLocks noGrp="1" noChangeArrowheads="1"/>
          </p:cNvSpPr>
          <p:nvPr>
            <p:ph type="body" idx="1"/>
          </p:nvPr>
        </p:nvSpPr>
        <p:spPr/>
        <p:txBody>
          <a:bodyPr/>
          <a:lstStyle/>
          <a:p>
            <a:pPr marL="342900" indent="-342900"/>
            <a:r>
              <a:rPr lang="en-US" i="1">
                <a:latin typeface="Arial Narrow" charset="0"/>
              </a:rPr>
              <a:t>Binding: </a:t>
            </a:r>
            <a:endParaRPr lang="en-US">
              <a:latin typeface="Arial Narrow" charset="0"/>
            </a:endParaRPr>
          </a:p>
          <a:p>
            <a:pPr marL="742950" lvl="1" indent="-285750"/>
            <a:r>
              <a:rPr lang="en-US">
                <a:latin typeface="Arial Narrow" charset="0"/>
              </a:rPr>
              <a:t>Associate a resource with each operation with the same type</a:t>
            </a:r>
          </a:p>
          <a:p>
            <a:pPr marL="742950" lvl="1" indent="-285750"/>
            <a:r>
              <a:rPr lang="en-US">
                <a:latin typeface="Arial Narrow" charset="0"/>
              </a:rPr>
              <a:t>Determine the area of the implementation</a:t>
            </a:r>
          </a:p>
          <a:p>
            <a:pPr marL="342900" indent="-342900"/>
            <a:r>
              <a:rPr lang="en-US" i="1">
                <a:latin typeface="Arial Narrow" charset="0"/>
              </a:rPr>
              <a:t>Sharing:</a:t>
            </a:r>
          </a:p>
          <a:p>
            <a:pPr marL="742950" lvl="1" indent="-285750"/>
            <a:r>
              <a:rPr lang="en-US">
                <a:latin typeface="Arial Narrow" charset="0"/>
              </a:rPr>
              <a:t>Bind a resource to more than one operation</a:t>
            </a:r>
          </a:p>
          <a:p>
            <a:pPr marL="742950" lvl="1" indent="-285750"/>
            <a:r>
              <a:rPr lang="en-US">
                <a:latin typeface="Arial Narrow" charset="0"/>
              </a:rPr>
              <a:t>Operations must not execute concurrently</a:t>
            </a:r>
          </a:p>
          <a:p>
            <a:pPr marL="342900" indent="-342900"/>
            <a:r>
              <a:rPr lang="en-US" i="1">
                <a:latin typeface="Arial Narrow" charset="0"/>
              </a:rPr>
              <a:t>Bound sequencing graph:</a:t>
            </a:r>
          </a:p>
          <a:p>
            <a:pPr marL="742950" lvl="1" indent="-285750"/>
            <a:r>
              <a:rPr lang="en-US">
                <a:latin typeface="Arial Narrow" charset="0"/>
              </a:rPr>
              <a:t>Sequencing graph with resource annotation</a:t>
            </a:r>
          </a:p>
          <a:p>
            <a:pPr marL="342900" indent="-342900"/>
            <a:endParaRPr lang="en-US" sz="2400">
              <a:latin typeface="Arial Narrow"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39939"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55D0C61A-8E27-B545-AF4D-DCC3093DAE37}" type="slidenum">
              <a:rPr lang="en-US" sz="1400" b="0"/>
              <a:pPr/>
              <a:t>37</a:t>
            </a:fld>
            <a:endParaRPr lang="en-US" sz="1400" b="0"/>
          </a:p>
        </p:txBody>
      </p:sp>
      <p:grpSp>
        <p:nvGrpSpPr>
          <p:cNvPr id="2" name="Group 90"/>
          <p:cNvGrpSpPr>
            <a:grpSpLocks/>
          </p:cNvGrpSpPr>
          <p:nvPr/>
        </p:nvGrpSpPr>
        <p:grpSpPr bwMode="auto">
          <a:xfrm>
            <a:off x="1403350" y="1646238"/>
            <a:ext cx="6337300" cy="4038600"/>
            <a:chOff x="884" y="1037"/>
            <a:chExt cx="3992" cy="2544"/>
          </a:xfrm>
        </p:grpSpPr>
        <p:sp>
          <p:nvSpPr>
            <p:cNvPr id="40023" name="Freeform 2"/>
            <p:cNvSpPr>
              <a:spLocks/>
            </p:cNvSpPr>
            <p:nvPr/>
          </p:nvSpPr>
          <p:spPr bwMode="auto">
            <a:xfrm>
              <a:off x="1422" y="1668"/>
              <a:ext cx="2600" cy="1913"/>
            </a:xfrm>
            <a:custGeom>
              <a:avLst/>
              <a:gdLst>
                <a:gd name="T0" fmla="*/ 7 w 2600"/>
                <a:gd name="T1" fmla="*/ 900 h 1913"/>
                <a:gd name="T2" fmla="*/ 143 w 2600"/>
                <a:gd name="T3" fmla="*/ 628 h 1913"/>
                <a:gd name="T4" fmla="*/ 460 w 2600"/>
                <a:gd name="T5" fmla="*/ 719 h 1913"/>
                <a:gd name="T6" fmla="*/ 1095 w 2600"/>
                <a:gd name="T7" fmla="*/ 1399 h 1913"/>
                <a:gd name="T8" fmla="*/ 1503 w 2600"/>
                <a:gd name="T9" fmla="*/ 1354 h 1913"/>
                <a:gd name="T10" fmla="*/ 2093 w 2600"/>
                <a:gd name="T11" fmla="*/ 174 h 1913"/>
                <a:gd name="T12" fmla="*/ 2547 w 2600"/>
                <a:gd name="T13" fmla="*/ 311 h 1913"/>
                <a:gd name="T14" fmla="*/ 1776 w 2600"/>
                <a:gd name="T15" fmla="*/ 1581 h 1913"/>
                <a:gd name="T16" fmla="*/ 778 w 2600"/>
                <a:gd name="T17" fmla="*/ 1898 h 1913"/>
                <a:gd name="T18" fmla="*/ 188 w 2600"/>
                <a:gd name="T19" fmla="*/ 1490 h 1913"/>
                <a:gd name="T20" fmla="*/ 7 w 2600"/>
                <a:gd name="T21" fmla="*/ 900 h 191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600"/>
                <a:gd name="T34" fmla="*/ 0 h 1913"/>
                <a:gd name="T35" fmla="*/ 2600 w 2600"/>
                <a:gd name="T36" fmla="*/ 1913 h 191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600" h="1913">
                  <a:moveTo>
                    <a:pt x="7" y="900"/>
                  </a:moveTo>
                  <a:cubicBezTo>
                    <a:pt x="0" y="756"/>
                    <a:pt x="68" y="658"/>
                    <a:pt x="143" y="628"/>
                  </a:cubicBezTo>
                  <a:cubicBezTo>
                    <a:pt x="218" y="598"/>
                    <a:pt x="301" y="591"/>
                    <a:pt x="460" y="719"/>
                  </a:cubicBezTo>
                  <a:cubicBezTo>
                    <a:pt x="619" y="847"/>
                    <a:pt x="921" y="1293"/>
                    <a:pt x="1095" y="1399"/>
                  </a:cubicBezTo>
                  <a:cubicBezTo>
                    <a:pt x="1269" y="1505"/>
                    <a:pt x="1337" y="1558"/>
                    <a:pt x="1503" y="1354"/>
                  </a:cubicBezTo>
                  <a:cubicBezTo>
                    <a:pt x="1669" y="1150"/>
                    <a:pt x="1919" y="348"/>
                    <a:pt x="2093" y="174"/>
                  </a:cubicBezTo>
                  <a:cubicBezTo>
                    <a:pt x="2267" y="0"/>
                    <a:pt x="2600" y="76"/>
                    <a:pt x="2547" y="311"/>
                  </a:cubicBezTo>
                  <a:cubicBezTo>
                    <a:pt x="2494" y="546"/>
                    <a:pt x="2071" y="1316"/>
                    <a:pt x="1776" y="1581"/>
                  </a:cubicBezTo>
                  <a:cubicBezTo>
                    <a:pt x="1481" y="1846"/>
                    <a:pt x="1043" y="1913"/>
                    <a:pt x="778" y="1898"/>
                  </a:cubicBezTo>
                  <a:cubicBezTo>
                    <a:pt x="513" y="1883"/>
                    <a:pt x="316" y="1656"/>
                    <a:pt x="188" y="1490"/>
                  </a:cubicBezTo>
                  <a:cubicBezTo>
                    <a:pt x="60" y="1324"/>
                    <a:pt x="14" y="1044"/>
                    <a:pt x="7" y="900"/>
                  </a:cubicBezTo>
                  <a:close/>
                </a:path>
              </a:pathLst>
            </a:custGeom>
            <a:solidFill>
              <a:schemeClr val="folHlink"/>
            </a:solidFill>
            <a:ln w="9525">
              <a:solidFill>
                <a:schemeClr val="tx1"/>
              </a:solidFill>
              <a:round/>
              <a:headEnd/>
              <a:tailEnd/>
            </a:ln>
          </p:spPr>
          <p:txBody>
            <a:bodyPr wrap="none" anchor="ctr"/>
            <a:lstStyle/>
            <a:p>
              <a:endParaRPr lang="en-US"/>
            </a:p>
          </p:txBody>
        </p:sp>
        <p:sp>
          <p:nvSpPr>
            <p:cNvPr id="40024" name="Oval 3"/>
            <p:cNvSpPr>
              <a:spLocks noChangeArrowheads="1"/>
            </p:cNvSpPr>
            <p:nvPr/>
          </p:nvSpPr>
          <p:spPr bwMode="auto">
            <a:xfrm rot="1403339">
              <a:off x="2217" y="1119"/>
              <a:ext cx="626" cy="1187"/>
            </a:xfrm>
            <a:prstGeom prst="ellipse">
              <a:avLst/>
            </a:prstGeom>
            <a:solidFill>
              <a:schemeClr val="folHlink"/>
            </a:solidFill>
            <a:ln w="9525">
              <a:solidFill>
                <a:schemeClr val="tx1"/>
              </a:solidFill>
              <a:round/>
              <a:headEnd/>
              <a:tailEnd/>
            </a:ln>
          </p:spPr>
          <p:txBody>
            <a:bodyPr wrap="none" anchor="ctr"/>
            <a:lstStyle/>
            <a:p>
              <a:endParaRPr lang="en-US"/>
            </a:p>
          </p:txBody>
        </p:sp>
        <p:sp>
          <p:nvSpPr>
            <p:cNvPr id="40025" name="Oval 4"/>
            <p:cNvSpPr>
              <a:spLocks noChangeArrowheads="1"/>
            </p:cNvSpPr>
            <p:nvPr/>
          </p:nvSpPr>
          <p:spPr bwMode="auto">
            <a:xfrm>
              <a:off x="4195" y="1253"/>
              <a:ext cx="681" cy="1043"/>
            </a:xfrm>
            <a:prstGeom prst="ellipse">
              <a:avLst/>
            </a:prstGeom>
            <a:solidFill>
              <a:schemeClr val="folHlink"/>
            </a:solidFill>
            <a:ln w="9525">
              <a:solidFill>
                <a:schemeClr val="tx1"/>
              </a:solidFill>
              <a:round/>
              <a:headEnd/>
              <a:tailEnd/>
            </a:ln>
          </p:spPr>
          <p:txBody>
            <a:bodyPr wrap="none" anchor="ctr"/>
            <a:lstStyle/>
            <a:p>
              <a:endParaRPr lang="en-US"/>
            </a:p>
          </p:txBody>
        </p:sp>
        <p:sp>
          <p:nvSpPr>
            <p:cNvPr id="40026" name="Oval 5"/>
            <p:cNvSpPr>
              <a:spLocks noChangeArrowheads="1"/>
            </p:cNvSpPr>
            <p:nvPr/>
          </p:nvSpPr>
          <p:spPr bwMode="auto">
            <a:xfrm rot="2002239">
              <a:off x="1375" y="1037"/>
              <a:ext cx="506" cy="1315"/>
            </a:xfrm>
            <a:prstGeom prst="ellipse">
              <a:avLst/>
            </a:prstGeom>
            <a:solidFill>
              <a:schemeClr val="folHlink"/>
            </a:solidFill>
            <a:ln w="9525">
              <a:solidFill>
                <a:schemeClr val="tx1"/>
              </a:solidFill>
              <a:round/>
              <a:headEnd/>
              <a:tailEnd/>
            </a:ln>
          </p:spPr>
          <p:txBody>
            <a:bodyPr wrap="none" anchor="ctr"/>
            <a:lstStyle/>
            <a:p>
              <a:endParaRPr lang="en-US"/>
            </a:p>
          </p:txBody>
        </p:sp>
        <p:sp>
          <p:nvSpPr>
            <p:cNvPr id="40027" name="Oval 6"/>
            <p:cNvSpPr>
              <a:spLocks noChangeArrowheads="1"/>
            </p:cNvSpPr>
            <p:nvPr/>
          </p:nvSpPr>
          <p:spPr bwMode="auto">
            <a:xfrm>
              <a:off x="3424" y="1207"/>
              <a:ext cx="499" cy="500"/>
            </a:xfrm>
            <a:prstGeom prst="ellipse">
              <a:avLst/>
            </a:prstGeom>
            <a:solidFill>
              <a:schemeClr val="folHlink"/>
            </a:solidFill>
            <a:ln w="9525">
              <a:solidFill>
                <a:schemeClr val="tx1"/>
              </a:solidFill>
              <a:round/>
              <a:headEnd/>
              <a:tailEnd/>
            </a:ln>
          </p:spPr>
          <p:txBody>
            <a:bodyPr wrap="none" anchor="ctr"/>
            <a:lstStyle/>
            <a:p>
              <a:endParaRPr lang="en-US"/>
            </a:p>
          </p:txBody>
        </p:sp>
        <p:sp>
          <p:nvSpPr>
            <p:cNvPr id="40028" name="Oval 7"/>
            <p:cNvSpPr>
              <a:spLocks noChangeArrowheads="1"/>
            </p:cNvSpPr>
            <p:nvPr/>
          </p:nvSpPr>
          <p:spPr bwMode="auto">
            <a:xfrm>
              <a:off x="884" y="1207"/>
              <a:ext cx="499" cy="500"/>
            </a:xfrm>
            <a:prstGeom prst="ellipse">
              <a:avLst/>
            </a:prstGeom>
            <a:solidFill>
              <a:schemeClr val="folHlink"/>
            </a:solidFill>
            <a:ln w="9525">
              <a:solidFill>
                <a:schemeClr val="tx1"/>
              </a:solidFill>
              <a:round/>
              <a:headEnd/>
              <a:tailEnd/>
            </a:ln>
          </p:spPr>
          <p:txBody>
            <a:bodyPr wrap="none" anchor="ctr"/>
            <a:lstStyle/>
            <a:p>
              <a:endParaRPr lang="en-US"/>
            </a:p>
          </p:txBody>
        </p:sp>
      </p:grpSp>
      <p:sp>
        <p:nvSpPr>
          <p:cNvPr id="39941" name="Rectangle 8"/>
          <p:cNvSpPr>
            <a:spLocks noGrp="1" noChangeArrowheads="1"/>
          </p:cNvSpPr>
          <p:nvPr>
            <p:ph type="title"/>
          </p:nvPr>
        </p:nvSpPr>
        <p:spPr>
          <a:xfrm>
            <a:off x="684213" y="0"/>
            <a:ext cx="7772400" cy="1143000"/>
          </a:xfrm>
        </p:spPr>
        <p:txBody>
          <a:bodyPr/>
          <a:lstStyle/>
          <a:p>
            <a:r>
              <a:rPr lang="en-US" sz="2500">
                <a:latin typeface="Arial Narrow" charset="0"/>
              </a:rPr>
              <a:t>Example</a:t>
            </a:r>
          </a:p>
        </p:txBody>
      </p:sp>
      <p:grpSp>
        <p:nvGrpSpPr>
          <p:cNvPr id="39942" name="Group 9"/>
          <p:cNvGrpSpPr>
            <a:grpSpLocks/>
          </p:cNvGrpSpPr>
          <p:nvPr/>
        </p:nvGrpSpPr>
        <p:grpSpPr bwMode="auto">
          <a:xfrm>
            <a:off x="1979613" y="2997200"/>
            <a:ext cx="576262" cy="504825"/>
            <a:chOff x="1565" y="1298"/>
            <a:chExt cx="363" cy="318"/>
          </a:xfrm>
        </p:grpSpPr>
        <p:sp>
          <p:nvSpPr>
            <p:cNvPr id="40021" name="Oval 10"/>
            <p:cNvSpPr>
              <a:spLocks noChangeArrowheads="1"/>
            </p:cNvSpPr>
            <p:nvPr/>
          </p:nvSpPr>
          <p:spPr bwMode="auto">
            <a:xfrm>
              <a:off x="1565" y="1298"/>
              <a:ext cx="318" cy="318"/>
            </a:xfrm>
            <a:prstGeom prst="ellipse">
              <a:avLst/>
            </a:prstGeom>
            <a:solidFill>
              <a:schemeClr val="bg1"/>
            </a:solidFill>
            <a:ln w="9525">
              <a:solidFill>
                <a:schemeClr val="tx1"/>
              </a:solidFill>
              <a:round/>
              <a:headEnd/>
              <a:tailEnd/>
            </a:ln>
          </p:spPr>
          <p:txBody>
            <a:bodyPr wrap="none" anchor="ctr"/>
            <a:lstStyle/>
            <a:p>
              <a:endParaRPr lang="en-US"/>
            </a:p>
          </p:txBody>
        </p:sp>
        <p:sp>
          <p:nvSpPr>
            <p:cNvPr id="40022" name="Text Box 11"/>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t>
              </a:r>
            </a:p>
          </p:txBody>
        </p:sp>
      </p:grpSp>
      <p:grpSp>
        <p:nvGrpSpPr>
          <p:cNvPr id="39943" name="Group 12"/>
          <p:cNvGrpSpPr>
            <a:grpSpLocks/>
          </p:cNvGrpSpPr>
          <p:nvPr/>
        </p:nvGrpSpPr>
        <p:grpSpPr bwMode="auto">
          <a:xfrm>
            <a:off x="3492500" y="2997200"/>
            <a:ext cx="576263" cy="504825"/>
            <a:chOff x="1565" y="1298"/>
            <a:chExt cx="363" cy="318"/>
          </a:xfrm>
        </p:grpSpPr>
        <p:sp>
          <p:nvSpPr>
            <p:cNvPr id="40019" name="Oval 13"/>
            <p:cNvSpPr>
              <a:spLocks noChangeArrowheads="1"/>
            </p:cNvSpPr>
            <p:nvPr/>
          </p:nvSpPr>
          <p:spPr bwMode="auto">
            <a:xfrm>
              <a:off x="1565" y="1298"/>
              <a:ext cx="318" cy="318"/>
            </a:xfrm>
            <a:prstGeom prst="ellipse">
              <a:avLst/>
            </a:prstGeom>
            <a:solidFill>
              <a:schemeClr val="bg1"/>
            </a:solidFill>
            <a:ln w="9525">
              <a:solidFill>
                <a:schemeClr val="tx1"/>
              </a:solidFill>
              <a:round/>
              <a:headEnd/>
              <a:tailEnd/>
            </a:ln>
          </p:spPr>
          <p:txBody>
            <a:bodyPr wrap="none" anchor="ctr"/>
            <a:lstStyle/>
            <a:p>
              <a:endParaRPr lang="en-US"/>
            </a:p>
          </p:txBody>
        </p:sp>
        <p:sp>
          <p:nvSpPr>
            <p:cNvPr id="40020" name="Text Box 14"/>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t>
              </a:r>
            </a:p>
          </p:txBody>
        </p:sp>
      </p:grpSp>
      <p:grpSp>
        <p:nvGrpSpPr>
          <p:cNvPr id="39944" name="Group 15"/>
          <p:cNvGrpSpPr>
            <a:grpSpLocks/>
          </p:cNvGrpSpPr>
          <p:nvPr/>
        </p:nvGrpSpPr>
        <p:grpSpPr bwMode="auto">
          <a:xfrm>
            <a:off x="5580063" y="2997200"/>
            <a:ext cx="576262" cy="504825"/>
            <a:chOff x="1565" y="1298"/>
            <a:chExt cx="363" cy="318"/>
          </a:xfrm>
        </p:grpSpPr>
        <p:sp>
          <p:nvSpPr>
            <p:cNvPr id="40017" name="Oval 16"/>
            <p:cNvSpPr>
              <a:spLocks noChangeArrowheads="1"/>
            </p:cNvSpPr>
            <p:nvPr/>
          </p:nvSpPr>
          <p:spPr bwMode="auto">
            <a:xfrm>
              <a:off x="1565" y="1298"/>
              <a:ext cx="318" cy="318"/>
            </a:xfrm>
            <a:prstGeom prst="ellipse">
              <a:avLst/>
            </a:prstGeom>
            <a:solidFill>
              <a:schemeClr val="bg1"/>
            </a:solidFill>
            <a:ln w="9525">
              <a:solidFill>
                <a:schemeClr val="tx1"/>
              </a:solidFill>
              <a:round/>
              <a:headEnd/>
              <a:tailEnd/>
            </a:ln>
          </p:spPr>
          <p:txBody>
            <a:bodyPr wrap="none" anchor="ctr"/>
            <a:lstStyle/>
            <a:p>
              <a:endParaRPr lang="en-US"/>
            </a:p>
          </p:txBody>
        </p:sp>
        <p:sp>
          <p:nvSpPr>
            <p:cNvPr id="40018" name="Text Box 17"/>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t>
              </a:r>
            </a:p>
          </p:txBody>
        </p:sp>
      </p:grpSp>
      <p:grpSp>
        <p:nvGrpSpPr>
          <p:cNvPr id="39945" name="Group 18"/>
          <p:cNvGrpSpPr>
            <a:grpSpLocks/>
          </p:cNvGrpSpPr>
          <p:nvPr/>
        </p:nvGrpSpPr>
        <p:grpSpPr bwMode="auto">
          <a:xfrm>
            <a:off x="6877050" y="2997200"/>
            <a:ext cx="576263" cy="504825"/>
            <a:chOff x="1565" y="1298"/>
            <a:chExt cx="363" cy="318"/>
          </a:xfrm>
        </p:grpSpPr>
        <p:sp>
          <p:nvSpPr>
            <p:cNvPr id="40015" name="Oval 19"/>
            <p:cNvSpPr>
              <a:spLocks noChangeArrowheads="1"/>
            </p:cNvSpPr>
            <p:nvPr/>
          </p:nvSpPr>
          <p:spPr bwMode="auto">
            <a:xfrm>
              <a:off x="1565" y="1298"/>
              <a:ext cx="318" cy="318"/>
            </a:xfrm>
            <a:prstGeom prst="ellipse">
              <a:avLst/>
            </a:prstGeom>
            <a:solidFill>
              <a:schemeClr val="bg1"/>
            </a:solidFill>
            <a:ln w="9525">
              <a:solidFill>
                <a:schemeClr val="tx1"/>
              </a:solidFill>
              <a:round/>
              <a:headEnd/>
              <a:tailEnd/>
            </a:ln>
          </p:spPr>
          <p:txBody>
            <a:bodyPr wrap="none" anchor="ctr"/>
            <a:lstStyle/>
            <a:p>
              <a:endParaRPr lang="en-US"/>
            </a:p>
          </p:txBody>
        </p:sp>
        <p:sp>
          <p:nvSpPr>
            <p:cNvPr id="40016" name="Text Box 20"/>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&lt;</a:t>
              </a:r>
            </a:p>
          </p:txBody>
        </p:sp>
      </p:grpSp>
      <p:grpSp>
        <p:nvGrpSpPr>
          <p:cNvPr id="39946" name="Group 21"/>
          <p:cNvGrpSpPr>
            <a:grpSpLocks/>
          </p:cNvGrpSpPr>
          <p:nvPr/>
        </p:nvGrpSpPr>
        <p:grpSpPr bwMode="auto">
          <a:xfrm>
            <a:off x="2411413" y="3860800"/>
            <a:ext cx="576262" cy="504825"/>
            <a:chOff x="1565" y="1298"/>
            <a:chExt cx="363" cy="318"/>
          </a:xfrm>
        </p:grpSpPr>
        <p:sp>
          <p:nvSpPr>
            <p:cNvPr id="40013" name="Oval 22"/>
            <p:cNvSpPr>
              <a:spLocks noChangeArrowheads="1"/>
            </p:cNvSpPr>
            <p:nvPr/>
          </p:nvSpPr>
          <p:spPr bwMode="auto">
            <a:xfrm>
              <a:off x="1565" y="1298"/>
              <a:ext cx="318" cy="318"/>
            </a:xfrm>
            <a:prstGeom prst="ellipse">
              <a:avLst/>
            </a:prstGeom>
            <a:solidFill>
              <a:schemeClr val="bg1"/>
            </a:solidFill>
            <a:ln w="9525">
              <a:solidFill>
                <a:schemeClr val="tx1"/>
              </a:solidFill>
              <a:round/>
              <a:headEnd/>
              <a:tailEnd/>
            </a:ln>
          </p:spPr>
          <p:txBody>
            <a:bodyPr wrap="none" anchor="ctr"/>
            <a:lstStyle/>
            <a:p>
              <a:endParaRPr lang="en-US"/>
            </a:p>
          </p:txBody>
        </p:sp>
        <p:sp>
          <p:nvSpPr>
            <p:cNvPr id="40014" name="Text Box 23"/>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t>
              </a:r>
            </a:p>
          </p:txBody>
        </p:sp>
      </p:grpSp>
      <p:grpSp>
        <p:nvGrpSpPr>
          <p:cNvPr id="39947" name="Group 24"/>
          <p:cNvGrpSpPr>
            <a:grpSpLocks/>
          </p:cNvGrpSpPr>
          <p:nvPr/>
        </p:nvGrpSpPr>
        <p:grpSpPr bwMode="auto">
          <a:xfrm>
            <a:off x="2916238" y="4797425"/>
            <a:ext cx="576262" cy="504825"/>
            <a:chOff x="1565" y="1298"/>
            <a:chExt cx="363" cy="318"/>
          </a:xfrm>
        </p:grpSpPr>
        <p:sp>
          <p:nvSpPr>
            <p:cNvPr id="40011" name="Oval 25"/>
            <p:cNvSpPr>
              <a:spLocks noChangeArrowheads="1"/>
            </p:cNvSpPr>
            <p:nvPr/>
          </p:nvSpPr>
          <p:spPr bwMode="auto">
            <a:xfrm>
              <a:off x="1565" y="1298"/>
              <a:ext cx="318" cy="318"/>
            </a:xfrm>
            <a:prstGeom prst="ellipse">
              <a:avLst/>
            </a:prstGeom>
            <a:solidFill>
              <a:schemeClr val="bg1"/>
            </a:solidFill>
            <a:ln w="9525">
              <a:solidFill>
                <a:schemeClr val="tx1"/>
              </a:solidFill>
              <a:round/>
              <a:headEnd/>
              <a:tailEnd/>
            </a:ln>
          </p:spPr>
          <p:txBody>
            <a:bodyPr wrap="none" anchor="ctr"/>
            <a:lstStyle/>
            <a:p>
              <a:endParaRPr lang="en-US"/>
            </a:p>
          </p:txBody>
        </p:sp>
        <p:sp>
          <p:nvSpPr>
            <p:cNvPr id="40012" name="Text Box 26"/>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t>
              </a:r>
            </a:p>
          </p:txBody>
        </p:sp>
      </p:grpSp>
      <p:grpSp>
        <p:nvGrpSpPr>
          <p:cNvPr id="39948" name="Group 27"/>
          <p:cNvGrpSpPr>
            <a:grpSpLocks/>
          </p:cNvGrpSpPr>
          <p:nvPr/>
        </p:nvGrpSpPr>
        <p:grpSpPr bwMode="auto">
          <a:xfrm>
            <a:off x="1547813" y="2060575"/>
            <a:ext cx="576262" cy="504825"/>
            <a:chOff x="1565" y="1298"/>
            <a:chExt cx="363" cy="318"/>
          </a:xfrm>
        </p:grpSpPr>
        <p:sp>
          <p:nvSpPr>
            <p:cNvPr id="40009" name="Oval 28"/>
            <p:cNvSpPr>
              <a:spLocks noChangeArrowheads="1"/>
            </p:cNvSpPr>
            <p:nvPr/>
          </p:nvSpPr>
          <p:spPr bwMode="auto">
            <a:xfrm>
              <a:off x="1565" y="1298"/>
              <a:ext cx="318" cy="318"/>
            </a:xfrm>
            <a:prstGeom prst="ellipse">
              <a:avLst/>
            </a:prstGeom>
            <a:solidFill>
              <a:schemeClr val="bg1"/>
            </a:solidFill>
            <a:ln w="9525">
              <a:solidFill>
                <a:schemeClr val="tx1"/>
              </a:solidFill>
              <a:round/>
              <a:headEnd/>
              <a:tailEnd/>
            </a:ln>
          </p:spPr>
          <p:txBody>
            <a:bodyPr wrap="none" anchor="ctr"/>
            <a:lstStyle/>
            <a:p>
              <a:endParaRPr lang="en-US"/>
            </a:p>
          </p:txBody>
        </p:sp>
        <p:sp>
          <p:nvSpPr>
            <p:cNvPr id="40010" name="Text Box 29"/>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t>
              </a:r>
            </a:p>
          </p:txBody>
        </p:sp>
      </p:grpSp>
      <p:grpSp>
        <p:nvGrpSpPr>
          <p:cNvPr id="39949" name="Group 30"/>
          <p:cNvGrpSpPr>
            <a:grpSpLocks/>
          </p:cNvGrpSpPr>
          <p:nvPr/>
        </p:nvGrpSpPr>
        <p:grpSpPr bwMode="auto">
          <a:xfrm>
            <a:off x="2555875" y="2060575"/>
            <a:ext cx="576263" cy="504825"/>
            <a:chOff x="1565" y="1298"/>
            <a:chExt cx="363" cy="318"/>
          </a:xfrm>
        </p:grpSpPr>
        <p:sp>
          <p:nvSpPr>
            <p:cNvPr id="40007" name="Oval 31"/>
            <p:cNvSpPr>
              <a:spLocks noChangeArrowheads="1"/>
            </p:cNvSpPr>
            <p:nvPr/>
          </p:nvSpPr>
          <p:spPr bwMode="auto">
            <a:xfrm>
              <a:off x="1565" y="1298"/>
              <a:ext cx="318" cy="318"/>
            </a:xfrm>
            <a:prstGeom prst="ellipse">
              <a:avLst/>
            </a:prstGeom>
            <a:solidFill>
              <a:schemeClr val="bg1"/>
            </a:solidFill>
            <a:ln w="9525">
              <a:solidFill>
                <a:schemeClr val="tx1"/>
              </a:solidFill>
              <a:round/>
              <a:headEnd/>
              <a:tailEnd/>
            </a:ln>
          </p:spPr>
          <p:txBody>
            <a:bodyPr wrap="none" anchor="ctr"/>
            <a:lstStyle/>
            <a:p>
              <a:endParaRPr lang="en-US"/>
            </a:p>
          </p:txBody>
        </p:sp>
        <p:sp>
          <p:nvSpPr>
            <p:cNvPr id="40008" name="Text Box 32"/>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t>
              </a:r>
            </a:p>
          </p:txBody>
        </p:sp>
      </p:grpSp>
      <p:grpSp>
        <p:nvGrpSpPr>
          <p:cNvPr id="39950" name="Group 33"/>
          <p:cNvGrpSpPr>
            <a:grpSpLocks/>
          </p:cNvGrpSpPr>
          <p:nvPr/>
        </p:nvGrpSpPr>
        <p:grpSpPr bwMode="auto">
          <a:xfrm>
            <a:off x="3924300" y="2060575"/>
            <a:ext cx="576263" cy="504825"/>
            <a:chOff x="1565" y="1298"/>
            <a:chExt cx="363" cy="318"/>
          </a:xfrm>
        </p:grpSpPr>
        <p:sp>
          <p:nvSpPr>
            <p:cNvPr id="40005" name="Oval 34"/>
            <p:cNvSpPr>
              <a:spLocks noChangeArrowheads="1"/>
            </p:cNvSpPr>
            <p:nvPr/>
          </p:nvSpPr>
          <p:spPr bwMode="auto">
            <a:xfrm>
              <a:off x="1565" y="1298"/>
              <a:ext cx="318" cy="318"/>
            </a:xfrm>
            <a:prstGeom prst="ellipse">
              <a:avLst/>
            </a:prstGeom>
            <a:solidFill>
              <a:schemeClr val="bg1"/>
            </a:solidFill>
            <a:ln w="9525">
              <a:solidFill>
                <a:schemeClr val="tx1"/>
              </a:solidFill>
              <a:round/>
              <a:headEnd/>
              <a:tailEnd/>
            </a:ln>
          </p:spPr>
          <p:txBody>
            <a:bodyPr wrap="none" anchor="ctr"/>
            <a:lstStyle/>
            <a:p>
              <a:endParaRPr lang="en-US"/>
            </a:p>
          </p:txBody>
        </p:sp>
        <p:sp>
          <p:nvSpPr>
            <p:cNvPr id="40006" name="Text Box 35"/>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t>
              </a:r>
            </a:p>
          </p:txBody>
        </p:sp>
      </p:grpSp>
      <p:grpSp>
        <p:nvGrpSpPr>
          <p:cNvPr id="39951" name="Group 36"/>
          <p:cNvGrpSpPr>
            <a:grpSpLocks/>
          </p:cNvGrpSpPr>
          <p:nvPr/>
        </p:nvGrpSpPr>
        <p:grpSpPr bwMode="auto">
          <a:xfrm>
            <a:off x="5580063" y="2060575"/>
            <a:ext cx="576262" cy="504825"/>
            <a:chOff x="1565" y="1298"/>
            <a:chExt cx="363" cy="318"/>
          </a:xfrm>
        </p:grpSpPr>
        <p:sp>
          <p:nvSpPr>
            <p:cNvPr id="40003" name="Oval 37"/>
            <p:cNvSpPr>
              <a:spLocks noChangeArrowheads="1"/>
            </p:cNvSpPr>
            <p:nvPr/>
          </p:nvSpPr>
          <p:spPr bwMode="auto">
            <a:xfrm>
              <a:off x="1565" y="1298"/>
              <a:ext cx="318" cy="318"/>
            </a:xfrm>
            <a:prstGeom prst="ellipse">
              <a:avLst/>
            </a:prstGeom>
            <a:solidFill>
              <a:schemeClr val="bg1"/>
            </a:solidFill>
            <a:ln w="9525">
              <a:solidFill>
                <a:schemeClr val="tx1"/>
              </a:solidFill>
              <a:round/>
              <a:headEnd/>
              <a:tailEnd/>
            </a:ln>
          </p:spPr>
          <p:txBody>
            <a:bodyPr wrap="none" anchor="ctr"/>
            <a:lstStyle/>
            <a:p>
              <a:endParaRPr lang="en-US"/>
            </a:p>
          </p:txBody>
        </p:sp>
        <p:sp>
          <p:nvSpPr>
            <p:cNvPr id="40004" name="Text Box 38"/>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t>
              </a:r>
            </a:p>
          </p:txBody>
        </p:sp>
      </p:grpSp>
      <p:grpSp>
        <p:nvGrpSpPr>
          <p:cNvPr id="39952" name="Group 39"/>
          <p:cNvGrpSpPr>
            <a:grpSpLocks/>
          </p:cNvGrpSpPr>
          <p:nvPr/>
        </p:nvGrpSpPr>
        <p:grpSpPr bwMode="auto">
          <a:xfrm>
            <a:off x="6877050" y="2060575"/>
            <a:ext cx="576263" cy="504825"/>
            <a:chOff x="1565" y="1298"/>
            <a:chExt cx="363" cy="318"/>
          </a:xfrm>
        </p:grpSpPr>
        <p:sp>
          <p:nvSpPr>
            <p:cNvPr id="40001" name="Oval 40"/>
            <p:cNvSpPr>
              <a:spLocks noChangeArrowheads="1"/>
            </p:cNvSpPr>
            <p:nvPr/>
          </p:nvSpPr>
          <p:spPr bwMode="auto">
            <a:xfrm>
              <a:off x="1565" y="1298"/>
              <a:ext cx="318" cy="318"/>
            </a:xfrm>
            <a:prstGeom prst="ellipse">
              <a:avLst/>
            </a:prstGeom>
            <a:solidFill>
              <a:schemeClr val="bg1"/>
            </a:solidFill>
            <a:ln w="9525">
              <a:solidFill>
                <a:schemeClr val="tx1"/>
              </a:solidFill>
              <a:round/>
              <a:headEnd/>
              <a:tailEnd/>
            </a:ln>
          </p:spPr>
          <p:txBody>
            <a:bodyPr wrap="none" anchor="ctr"/>
            <a:lstStyle/>
            <a:p>
              <a:endParaRPr lang="en-US"/>
            </a:p>
          </p:txBody>
        </p:sp>
        <p:sp>
          <p:nvSpPr>
            <p:cNvPr id="40002" name="Text Box 41"/>
            <p:cNvSpPr txBox="1">
              <a:spLocks noChangeArrowheads="1"/>
            </p:cNvSpPr>
            <p:nvPr/>
          </p:nvSpPr>
          <p:spPr bwMode="auto">
            <a:xfrm>
              <a:off x="1565" y="1344"/>
              <a:ext cx="363"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t>
              </a:r>
            </a:p>
          </p:txBody>
        </p:sp>
      </p:grpSp>
      <p:grpSp>
        <p:nvGrpSpPr>
          <p:cNvPr id="39953" name="Group 42"/>
          <p:cNvGrpSpPr>
            <a:grpSpLocks/>
          </p:cNvGrpSpPr>
          <p:nvPr/>
        </p:nvGrpSpPr>
        <p:grpSpPr bwMode="auto">
          <a:xfrm>
            <a:off x="4211638" y="981075"/>
            <a:ext cx="936625" cy="504825"/>
            <a:chOff x="2426" y="1071"/>
            <a:chExt cx="590" cy="318"/>
          </a:xfrm>
        </p:grpSpPr>
        <p:sp>
          <p:nvSpPr>
            <p:cNvPr id="39999" name="Oval 43"/>
            <p:cNvSpPr>
              <a:spLocks noChangeArrowheads="1"/>
            </p:cNvSpPr>
            <p:nvPr/>
          </p:nvSpPr>
          <p:spPr bwMode="auto">
            <a:xfrm>
              <a:off x="2562" y="1071"/>
              <a:ext cx="317" cy="318"/>
            </a:xfrm>
            <a:prstGeom prst="ellipse">
              <a:avLst/>
            </a:prstGeom>
            <a:noFill/>
            <a:ln w="9525">
              <a:solidFill>
                <a:schemeClr val="tx1"/>
              </a:solidFill>
              <a:prstDash val="lgDash"/>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0000" name="Text Box 44"/>
            <p:cNvSpPr txBox="1">
              <a:spLocks noChangeArrowheads="1"/>
            </p:cNvSpPr>
            <p:nvPr/>
          </p:nvSpPr>
          <p:spPr bwMode="auto">
            <a:xfrm>
              <a:off x="2426" y="1117"/>
              <a:ext cx="590"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NOP</a:t>
              </a:r>
            </a:p>
          </p:txBody>
        </p:sp>
      </p:grpSp>
      <p:grpSp>
        <p:nvGrpSpPr>
          <p:cNvPr id="39954" name="Group 45"/>
          <p:cNvGrpSpPr>
            <a:grpSpLocks/>
          </p:cNvGrpSpPr>
          <p:nvPr/>
        </p:nvGrpSpPr>
        <p:grpSpPr bwMode="auto">
          <a:xfrm>
            <a:off x="4211638" y="5734050"/>
            <a:ext cx="936625" cy="504825"/>
            <a:chOff x="2426" y="1071"/>
            <a:chExt cx="590" cy="318"/>
          </a:xfrm>
        </p:grpSpPr>
        <p:sp>
          <p:nvSpPr>
            <p:cNvPr id="39997" name="Oval 46"/>
            <p:cNvSpPr>
              <a:spLocks noChangeArrowheads="1"/>
            </p:cNvSpPr>
            <p:nvPr/>
          </p:nvSpPr>
          <p:spPr bwMode="auto">
            <a:xfrm>
              <a:off x="2562" y="1071"/>
              <a:ext cx="317" cy="318"/>
            </a:xfrm>
            <a:prstGeom prst="ellipse">
              <a:avLst/>
            </a:prstGeom>
            <a:noFill/>
            <a:ln w="9525">
              <a:solidFill>
                <a:schemeClr val="tx1"/>
              </a:solidFill>
              <a:prstDash val="lgDash"/>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9998" name="Text Box 47"/>
            <p:cNvSpPr txBox="1">
              <a:spLocks noChangeArrowheads="1"/>
            </p:cNvSpPr>
            <p:nvPr/>
          </p:nvSpPr>
          <p:spPr bwMode="auto">
            <a:xfrm>
              <a:off x="2426" y="1117"/>
              <a:ext cx="590"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NOP</a:t>
              </a:r>
            </a:p>
          </p:txBody>
        </p:sp>
      </p:grpSp>
      <p:sp>
        <p:nvSpPr>
          <p:cNvPr id="39955" name="Line 48"/>
          <p:cNvSpPr>
            <a:spLocks noChangeShapeType="1"/>
          </p:cNvSpPr>
          <p:nvPr/>
        </p:nvSpPr>
        <p:spPr bwMode="auto">
          <a:xfrm>
            <a:off x="1187450" y="2781300"/>
            <a:ext cx="72009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9956" name="Line 49"/>
          <p:cNvSpPr>
            <a:spLocks noChangeShapeType="1"/>
          </p:cNvSpPr>
          <p:nvPr/>
        </p:nvSpPr>
        <p:spPr bwMode="auto">
          <a:xfrm>
            <a:off x="1187450" y="3644900"/>
            <a:ext cx="72009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9957" name="Line 50"/>
          <p:cNvSpPr>
            <a:spLocks noChangeShapeType="1"/>
          </p:cNvSpPr>
          <p:nvPr/>
        </p:nvSpPr>
        <p:spPr bwMode="auto">
          <a:xfrm>
            <a:off x="1187450" y="4508500"/>
            <a:ext cx="72009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9958" name="Line 51"/>
          <p:cNvSpPr>
            <a:spLocks noChangeShapeType="1"/>
          </p:cNvSpPr>
          <p:nvPr/>
        </p:nvSpPr>
        <p:spPr bwMode="auto">
          <a:xfrm flipH="1">
            <a:off x="1835150" y="1196975"/>
            <a:ext cx="2592388" cy="86360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9959" name="Line 52"/>
          <p:cNvSpPr>
            <a:spLocks noChangeShapeType="1"/>
          </p:cNvSpPr>
          <p:nvPr/>
        </p:nvSpPr>
        <p:spPr bwMode="auto">
          <a:xfrm flipH="1">
            <a:off x="2843213" y="1341438"/>
            <a:ext cx="1584325" cy="719137"/>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9960" name="Line 53"/>
          <p:cNvSpPr>
            <a:spLocks noChangeShapeType="1"/>
          </p:cNvSpPr>
          <p:nvPr/>
        </p:nvSpPr>
        <p:spPr bwMode="auto">
          <a:xfrm flipH="1">
            <a:off x="4211638" y="1484313"/>
            <a:ext cx="360362" cy="576262"/>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9961" name="Line 54"/>
          <p:cNvSpPr>
            <a:spLocks noChangeShapeType="1"/>
          </p:cNvSpPr>
          <p:nvPr/>
        </p:nvSpPr>
        <p:spPr bwMode="auto">
          <a:xfrm>
            <a:off x="4859338" y="1412875"/>
            <a:ext cx="936625" cy="64770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9962" name="Line 55"/>
          <p:cNvSpPr>
            <a:spLocks noChangeShapeType="1"/>
          </p:cNvSpPr>
          <p:nvPr/>
        </p:nvSpPr>
        <p:spPr bwMode="auto">
          <a:xfrm>
            <a:off x="4932363" y="1268413"/>
            <a:ext cx="2160587" cy="792162"/>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9963" name="Line 56"/>
          <p:cNvSpPr>
            <a:spLocks noChangeShapeType="1"/>
          </p:cNvSpPr>
          <p:nvPr/>
        </p:nvSpPr>
        <p:spPr bwMode="auto">
          <a:xfrm>
            <a:off x="1835150" y="2565400"/>
            <a:ext cx="288925"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9964" name="Line 57"/>
          <p:cNvSpPr>
            <a:spLocks noChangeShapeType="1"/>
          </p:cNvSpPr>
          <p:nvPr/>
        </p:nvSpPr>
        <p:spPr bwMode="auto">
          <a:xfrm flipH="1">
            <a:off x="2339975" y="2565400"/>
            <a:ext cx="43180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9965" name="Line 58"/>
          <p:cNvSpPr>
            <a:spLocks noChangeShapeType="1"/>
          </p:cNvSpPr>
          <p:nvPr/>
        </p:nvSpPr>
        <p:spPr bwMode="auto">
          <a:xfrm flipH="1">
            <a:off x="3851275" y="2565400"/>
            <a:ext cx="21590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9966" name="Line 59"/>
          <p:cNvSpPr>
            <a:spLocks noChangeShapeType="1"/>
          </p:cNvSpPr>
          <p:nvPr/>
        </p:nvSpPr>
        <p:spPr bwMode="auto">
          <a:xfrm>
            <a:off x="5867400" y="2565400"/>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9967" name="Line 60"/>
          <p:cNvSpPr>
            <a:spLocks noChangeShapeType="1"/>
          </p:cNvSpPr>
          <p:nvPr/>
        </p:nvSpPr>
        <p:spPr bwMode="auto">
          <a:xfrm>
            <a:off x="7164388" y="2565400"/>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9968" name="Line 61"/>
          <p:cNvSpPr>
            <a:spLocks noChangeShapeType="1"/>
          </p:cNvSpPr>
          <p:nvPr/>
        </p:nvSpPr>
        <p:spPr bwMode="auto">
          <a:xfrm>
            <a:off x="2268538" y="3500438"/>
            <a:ext cx="287337" cy="43338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9969" name="Line 62"/>
          <p:cNvSpPr>
            <a:spLocks noChangeShapeType="1"/>
          </p:cNvSpPr>
          <p:nvPr/>
        </p:nvSpPr>
        <p:spPr bwMode="auto">
          <a:xfrm>
            <a:off x="2700338" y="4365625"/>
            <a:ext cx="358775" cy="503238"/>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9970" name="Line 63"/>
          <p:cNvSpPr>
            <a:spLocks noChangeShapeType="1"/>
          </p:cNvSpPr>
          <p:nvPr/>
        </p:nvSpPr>
        <p:spPr bwMode="auto">
          <a:xfrm flipH="1">
            <a:off x="3276600" y="3500438"/>
            <a:ext cx="431800" cy="129698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9971" name="Line 64"/>
          <p:cNvSpPr>
            <a:spLocks noChangeShapeType="1"/>
          </p:cNvSpPr>
          <p:nvPr/>
        </p:nvSpPr>
        <p:spPr bwMode="auto">
          <a:xfrm>
            <a:off x="3348038" y="5229225"/>
            <a:ext cx="1152525" cy="576263"/>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9972" name="Line 65"/>
          <p:cNvSpPr>
            <a:spLocks noChangeShapeType="1"/>
          </p:cNvSpPr>
          <p:nvPr/>
        </p:nvSpPr>
        <p:spPr bwMode="auto">
          <a:xfrm flipH="1">
            <a:off x="4716463" y="3500438"/>
            <a:ext cx="1150937" cy="2233612"/>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9973" name="Line 66"/>
          <p:cNvSpPr>
            <a:spLocks noChangeShapeType="1"/>
          </p:cNvSpPr>
          <p:nvPr/>
        </p:nvSpPr>
        <p:spPr bwMode="auto">
          <a:xfrm flipH="1">
            <a:off x="4859338" y="3500438"/>
            <a:ext cx="2233612" cy="230505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9974" name="Text Box 67"/>
          <p:cNvSpPr txBox="1">
            <a:spLocks noChangeArrowheads="1"/>
          </p:cNvSpPr>
          <p:nvPr/>
        </p:nvSpPr>
        <p:spPr bwMode="auto">
          <a:xfrm>
            <a:off x="4643438" y="981075"/>
            <a:ext cx="719137"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0</a:t>
            </a:r>
          </a:p>
        </p:txBody>
      </p:sp>
      <p:sp>
        <p:nvSpPr>
          <p:cNvPr id="39975" name="Text Box 68"/>
          <p:cNvSpPr txBox="1">
            <a:spLocks noChangeArrowheads="1"/>
          </p:cNvSpPr>
          <p:nvPr/>
        </p:nvSpPr>
        <p:spPr bwMode="auto">
          <a:xfrm>
            <a:off x="1692275" y="1989138"/>
            <a:ext cx="719138"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1</a:t>
            </a:r>
          </a:p>
        </p:txBody>
      </p:sp>
      <p:sp>
        <p:nvSpPr>
          <p:cNvPr id="39976" name="Text Box 69"/>
          <p:cNvSpPr txBox="1">
            <a:spLocks noChangeArrowheads="1"/>
          </p:cNvSpPr>
          <p:nvPr/>
        </p:nvSpPr>
        <p:spPr bwMode="auto">
          <a:xfrm>
            <a:off x="2843213" y="1989138"/>
            <a:ext cx="719137"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2</a:t>
            </a:r>
          </a:p>
        </p:txBody>
      </p:sp>
      <p:sp>
        <p:nvSpPr>
          <p:cNvPr id="39977" name="Text Box 70"/>
          <p:cNvSpPr txBox="1">
            <a:spLocks noChangeArrowheads="1"/>
          </p:cNvSpPr>
          <p:nvPr/>
        </p:nvSpPr>
        <p:spPr bwMode="auto">
          <a:xfrm>
            <a:off x="2195513" y="2852738"/>
            <a:ext cx="719137"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3</a:t>
            </a:r>
          </a:p>
        </p:txBody>
      </p:sp>
      <p:sp>
        <p:nvSpPr>
          <p:cNvPr id="39978" name="Text Box 71"/>
          <p:cNvSpPr txBox="1">
            <a:spLocks noChangeArrowheads="1"/>
          </p:cNvSpPr>
          <p:nvPr/>
        </p:nvSpPr>
        <p:spPr bwMode="auto">
          <a:xfrm>
            <a:off x="2627313" y="3789363"/>
            <a:ext cx="719137"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4</a:t>
            </a:r>
          </a:p>
        </p:txBody>
      </p:sp>
      <p:sp>
        <p:nvSpPr>
          <p:cNvPr id="39979" name="Text Box 72"/>
          <p:cNvSpPr txBox="1">
            <a:spLocks noChangeArrowheads="1"/>
          </p:cNvSpPr>
          <p:nvPr/>
        </p:nvSpPr>
        <p:spPr bwMode="auto">
          <a:xfrm>
            <a:off x="3203575" y="4724400"/>
            <a:ext cx="71913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5</a:t>
            </a:r>
          </a:p>
        </p:txBody>
      </p:sp>
      <p:sp>
        <p:nvSpPr>
          <p:cNvPr id="39980" name="Text Box 73"/>
          <p:cNvSpPr txBox="1">
            <a:spLocks noChangeArrowheads="1"/>
          </p:cNvSpPr>
          <p:nvPr/>
        </p:nvSpPr>
        <p:spPr bwMode="auto">
          <a:xfrm>
            <a:off x="4140200" y="1989138"/>
            <a:ext cx="719138"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6</a:t>
            </a:r>
          </a:p>
        </p:txBody>
      </p:sp>
      <p:sp>
        <p:nvSpPr>
          <p:cNvPr id="39981" name="Text Box 74"/>
          <p:cNvSpPr txBox="1">
            <a:spLocks noChangeArrowheads="1"/>
          </p:cNvSpPr>
          <p:nvPr/>
        </p:nvSpPr>
        <p:spPr bwMode="auto">
          <a:xfrm>
            <a:off x="3708400" y="2924175"/>
            <a:ext cx="71913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7</a:t>
            </a:r>
          </a:p>
        </p:txBody>
      </p:sp>
      <p:sp>
        <p:nvSpPr>
          <p:cNvPr id="39982" name="Text Box 75"/>
          <p:cNvSpPr txBox="1">
            <a:spLocks noChangeArrowheads="1"/>
          </p:cNvSpPr>
          <p:nvPr/>
        </p:nvSpPr>
        <p:spPr bwMode="auto">
          <a:xfrm>
            <a:off x="5795963" y="1989138"/>
            <a:ext cx="719137"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8</a:t>
            </a:r>
          </a:p>
        </p:txBody>
      </p:sp>
      <p:sp>
        <p:nvSpPr>
          <p:cNvPr id="39983" name="Text Box 76"/>
          <p:cNvSpPr txBox="1">
            <a:spLocks noChangeArrowheads="1"/>
          </p:cNvSpPr>
          <p:nvPr/>
        </p:nvSpPr>
        <p:spPr bwMode="auto">
          <a:xfrm>
            <a:off x="5795963" y="2924175"/>
            <a:ext cx="719137"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9</a:t>
            </a:r>
          </a:p>
        </p:txBody>
      </p:sp>
      <p:sp>
        <p:nvSpPr>
          <p:cNvPr id="39984" name="Text Box 77"/>
          <p:cNvSpPr txBox="1">
            <a:spLocks noChangeArrowheads="1"/>
          </p:cNvSpPr>
          <p:nvPr/>
        </p:nvSpPr>
        <p:spPr bwMode="auto">
          <a:xfrm>
            <a:off x="7164388" y="2133600"/>
            <a:ext cx="719137"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10</a:t>
            </a:r>
          </a:p>
        </p:txBody>
      </p:sp>
      <p:sp>
        <p:nvSpPr>
          <p:cNvPr id="39985" name="Text Box 78"/>
          <p:cNvSpPr txBox="1">
            <a:spLocks noChangeArrowheads="1"/>
          </p:cNvSpPr>
          <p:nvPr/>
        </p:nvSpPr>
        <p:spPr bwMode="auto">
          <a:xfrm>
            <a:off x="7092950" y="2924175"/>
            <a:ext cx="71913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11</a:t>
            </a:r>
          </a:p>
        </p:txBody>
      </p:sp>
      <p:sp>
        <p:nvSpPr>
          <p:cNvPr id="39986" name="Text Box 79"/>
          <p:cNvSpPr txBox="1">
            <a:spLocks noChangeArrowheads="1"/>
          </p:cNvSpPr>
          <p:nvPr/>
        </p:nvSpPr>
        <p:spPr bwMode="auto">
          <a:xfrm>
            <a:off x="4716463" y="5734050"/>
            <a:ext cx="719137"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n</a:t>
            </a:r>
          </a:p>
        </p:txBody>
      </p:sp>
      <p:sp>
        <p:nvSpPr>
          <p:cNvPr id="39987" name="Text Box 80"/>
          <p:cNvSpPr txBox="1">
            <a:spLocks noChangeArrowheads="1"/>
          </p:cNvSpPr>
          <p:nvPr/>
        </p:nvSpPr>
        <p:spPr bwMode="auto">
          <a:xfrm>
            <a:off x="468313" y="2205038"/>
            <a:ext cx="1079500"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TIME 1</a:t>
            </a:r>
          </a:p>
        </p:txBody>
      </p:sp>
      <p:sp>
        <p:nvSpPr>
          <p:cNvPr id="39988" name="Text Box 81"/>
          <p:cNvSpPr txBox="1">
            <a:spLocks noChangeArrowheads="1"/>
          </p:cNvSpPr>
          <p:nvPr/>
        </p:nvSpPr>
        <p:spPr bwMode="auto">
          <a:xfrm>
            <a:off x="468313" y="3068638"/>
            <a:ext cx="1079500"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TIME 2</a:t>
            </a:r>
          </a:p>
        </p:txBody>
      </p:sp>
      <p:sp>
        <p:nvSpPr>
          <p:cNvPr id="39989" name="Text Box 82"/>
          <p:cNvSpPr txBox="1">
            <a:spLocks noChangeArrowheads="1"/>
          </p:cNvSpPr>
          <p:nvPr/>
        </p:nvSpPr>
        <p:spPr bwMode="auto">
          <a:xfrm>
            <a:off x="468313" y="4005263"/>
            <a:ext cx="1079500"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TIME 3</a:t>
            </a:r>
          </a:p>
        </p:txBody>
      </p:sp>
      <p:sp>
        <p:nvSpPr>
          <p:cNvPr id="39990" name="Text Box 83"/>
          <p:cNvSpPr txBox="1">
            <a:spLocks noChangeArrowheads="1"/>
          </p:cNvSpPr>
          <p:nvPr/>
        </p:nvSpPr>
        <p:spPr bwMode="auto">
          <a:xfrm>
            <a:off x="468313" y="4868863"/>
            <a:ext cx="1079500"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TIME 4</a:t>
            </a:r>
          </a:p>
        </p:txBody>
      </p:sp>
      <p:sp>
        <p:nvSpPr>
          <p:cNvPr id="39991" name="Text Box 84"/>
          <p:cNvSpPr txBox="1">
            <a:spLocks noChangeArrowheads="1"/>
          </p:cNvSpPr>
          <p:nvPr/>
        </p:nvSpPr>
        <p:spPr bwMode="auto">
          <a:xfrm>
            <a:off x="1042988" y="1844675"/>
            <a:ext cx="719137"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(1,1)</a:t>
            </a:r>
          </a:p>
        </p:txBody>
      </p:sp>
      <p:sp>
        <p:nvSpPr>
          <p:cNvPr id="39992" name="Text Box 85"/>
          <p:cNvSpPr txBox="1">
            <a:spLocks noChangeArrowheads="1"/>
          </p:cNvSpPr>
          <p:nvPr/>
        </p:nvSpPr>
        <p:spPr bwMode="auto">
          <a:xfrm>
            <a:off x="2195513" y="1844675"/>
            <a:ext cx="719137"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(1,2)</a:t>
            </a:r>
          </a:p>
        </p:txBody>
      </p:sp>
      <p:sp>
        <p:nvSpPr>
          <p:cNvPr id="39993" name="Text Box 86"/>
          <p:cNvSpPr txBox="1">
            <a:spLocks noChangeArrowheads="1"/>
          </p:cNvSpPr>
          <p:nvPr/>
        </p:nvSpPr>
        <p:spPr bwMode="auto">
          <a:xfrm>
            <a:off x="3419475" y="1844675"/>
            <a:ext cx="71913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(1,3)</a:t>
            </a:r>
          </a:p>
        </p:txBody>
      </p:sp>
      <p:sp>
        <p:nvSpPr>
          <p:cNvPr id="39994" name="Text Box 87"/>
          <p:cNvSpPr txBox="1">
            <a:spLocks noChangeArrowheads="1"/>
          </p:cNvSpPr>
          <p:nvPr/>
        </p:nvSpPr>
        <p:spPr bwMode="auto">
          <a:xfrm>
            <a:off x="5076825" y="1844675"/>
            <a:ext cx="71913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(1,4)</a:t>
            </a:r>
          </a:p>
        </p:txBody>
      </p:sp>
      <p:sp>
        <p:nvSpPr>
          <p:cNvPr id="39995" name="Text Box 88"/>
          <p:cNvSpPr txBox="1">
            <a:spLocks noChangeArrowheads="1"/>
          </p:cNvSpPr>
          <p:nvPr/>
        </p:nvSpPr>
        <p:spPr bwMode="auto">
          <a:xfrm>
            <a:off x="7524750" y="1916113"/>
            <a:ext cx="719138"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(2,2)</a:t>
            </a:r>
          </a:p>
        </p:txBody>
      </p:sp>
      <p:sp>
        <p:nvSpPr>
          <p:cNvPr id="39996" name="Text Box 89"/>
          <p:cNvSpPr txBox="1">
            <a:spLocks noChangeArrowheads="1"/>
          </p:cNvSpPr>
          <p:nvPr/>
        </p:nvSpPr>
        <p:spPr bwMode="auto">
          <a:xfrm>
            <a:off x="1763713" y="3860800"/>
            <a:ext cx="719137"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(2,1)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40963"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ED60C0D3-BA20-0747-B567-90203BE960F8}" type="slidenum">
              <a:rPr lang="en-US" sz="1400" b="0"/>
              <a:pPr/>
              <a:t>38</a:t>
            </a:fld>
            <a:endParaRPr lang="en-US" sz="1400" b="0"/>
          </a:p>
        </p:txBody>
      </p:sp>
      <p:sp>
        <p:nvSpPr>
          <p:cNvPr id="40964" name="Rectangle 2"/>
          <p:cNvSpPr>
            <a:spLocks noGrp="1" noChangeArrowheads="1"/>
          </p:cNvSpPr>
          <p:nvPr>
            <p:ph type="title"/>
          </p:nvPr>
        </p:nvSpPr>
        <p:spPr/>
        <p:txBody>
          <a:bodyPr/>
          <a:lstStyle/>
          <a:p>
            <a:r>
              <a:rPr lang="en-US">
                <a:latin typeface="Arial Narrow" charset="0"/>
              </a:rPr>
              <a:t>Estimation</a:t>
            </a:r>
          </a:p>
        </p:txBody>
      </p:sp>
      <p:sp>
        <p:nvSpPr>
          <p:cNvPr id="1396739" name="Rectangle 3"/>
          <p:cNvSpPr>
            <a:spLocks noGrp="1" noChangeArrowheads="1"/>
          </p:cNvSpPr>
          <p:nvPr>
            <p:ph type="body" idx="1"/>
          </p:nvPr>
        </p:nvSpPr>
        <p:spPr>
          <a:xfrm>
            <a:off x="304800" y="990600"/>
            <a:ext cx="8153400" cy="5397500"/>
          </a:xfrm>
        </p:spPr>
        <p:txBody>
          <a:bodyPr/>
          <a:lstStyle/>
          <a:p>
            <a:pPr marL="342900" indent="-342900">
              <a:lnSpc>
                <a:spcPct val="90000"/>
              </a:lnSpc>
            </a:pPr>
            <a:r>
              <a:rPr lang="en-US" sz="2400">
                <a:latin typeface="Arial Narrow" charset="0"/>
              </a:rPr>
              <a:t>Resource-dominated circuits</a:t>
            </a:r>
          </a:p>
          <a:p>
            <a:pPr marL="742950" lvl="1" indent="-285750">
              <a:lnSpc>
                <a:spcPct val="90000"/>
              </a:lnSpc>
            </a:pPr>
            <a:r>
              <a:rPr lang="en-US" dirty="0">
                <a:latin typeface="Arial Narrow" charset="0"/>
              </a:rPr>
              <a:t>Area = sum of the area of the resources bound to the operations	</a:t>
            </a:r>
          </a:p>
          <a:p>
            <a:pPr marL="1143000" lvl="2"/>
            <a:r>
              <a:rPr lang="en-US" dirty="0">
                <a:latin typeface="Arial Narrow" charset="0"/>
              </a:rPr>
              <a:t>Determined by </a:t>
            </a:r>
            <a:r>
              <a:rPr lang="en-US" i="1" dirty="0">
                <a:latin typeface="Arial Narrow" charset="0"/>
              </a:rPr>
              <a:t>binding</a:t>
            </a:r>
          </a:p>
          <a:p>
            <a:pPr marL="742950" lvl="1" indent="-285750">
              <a:lnSpc>
                <a:spcPct val="90000"/>
              </a:lnSpc>
            </a:pPr>
            <a:r>
              <a:rPr lang="en-US" dirty="0">
                <a:latin typeface="Arial Narrow" charset="0"/>
              </a:rPr>
              <a:t>Latency = start time of the sink operation (minus start time of the source operation)</a:t>
            </a:r>
          </a:p>
          <a:p>
            <a:pPr marL="1143000" lvl="2"/>
            <a:r>
              <a:rPr lang="en-US" dirty="0">
                <a:latin typeface="Arial Narrow" charset="0"/>
              </a:rPr>
              <a:t>Determined by </a:t>
            </a:r>
            <a:r>
              <a:rPr lang="en-US" i="1" dirty="0">
                <a:latin typeface="Arial Narrow" charset="0"/>
              </a:rPr>
              <a:t>scheduling</a:t>
            </a:r>
            <a:endParaRPr lang="en-US" sz="2400" i="1" dirty="0">
              <a:latin typeface="Arial Narrow" charset="0"/>
            </a:endParaRPr>
          </a:p>
          <a:p>
            <a:pPr marL="342900" indent="-342900">
              <a:lnSpc>
                <a:spcPct val="90000"/>
              </a:lnSpc>
            </a:pPr>
            <a:r>
              <a:rPr lang="en-US" sz="2400" dirty="0">
                <a:latin typeface="Arial Narrow" charset="0"/>
              </a:rPr>
              <a:t>Non resource-dominated circuits</a:t>
            </a:r>
          </a:p>
          <a:p>
            <a:pPr marL="742950" lvl="1" indent="-285750">
              <a:lnSpc>
                <a:spcPct val="90000"/>
              </a:lnSpc>
            </a:pPr>
            <a:r>
              <a:rPr lang="en-US" dirty="0">
                <a:latin typeface="Arial Narrow" charset="0"/>
              </a:rPr>
              <a:t>Area also affected by:</a:t>
            </a:r>
          </a:p>
          <a:p>
            <a:pPr marL="1143000" lvl="2"/>
            <a:r>
              <a:rPr lang="en-US" dirty="0">
                <a:latin typeface="Arial Narrow" charset="0"/>
              </a:rPr>
              <a:t>Registers, steering logic, wiring and control</a:t>
            </a:r>
          </a:p>
          <a:p>
            <a:pPr marL="742950" lvl="1" indent="-285750">
              <a:lnSpc>
                <a:spcPct val="90000"/>
              </a:lnSpc>
            </a:pPr>
            <a:r>
              <a:rPr lang="en-US" dirty="0">
                <a:latin typeface="Arial Narrow" charset="0"/>
              </a:rPr>
              <a:t>Cycle-time also affected by:</a:t>
            </a:r>
          </a:p>
          <a:p>
            <a:pPr marL="1143000" lvl="2"/>
            <a:r>
              <a:rPr lang="en-US" dirty="0">
                <a:latin typeface="Arial Narrow" charset="0"/>
              </a:rPr>
              <a:t>Steering logic, wiring and (possibly) control</a:t>
            </a:r>
            <a:endParaRPr lang="en-US" sz="1800" dirty="0">
              <a:latin typeface="Arial Narrow"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96739">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96739">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96739">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96739">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9673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41987"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E50CCB9A-004A-3F46-B206-6274A0A0C27E}" type="slidenum">
              <a:rPr lang="en-US" sz="1400" b="0"/>
              <a:pPr/>
              <a:t>39</a:t>
            </a:fld>
            <a:endParaRPr lang="en-US" sz="1400" b="0"/>
          </a:p>
        </p:txBody>
      </p:sp>
      <p:sp>
        <p:nvSpPr>
          <p:cNvPr id="41988" name="Rectangle 2"/>
          <p:cNvSpPr>
            <a:spLocks noGrp="1" noChangeArrowheads="1"/>
          </p:cNvSpPr>
          <p:nvPr>
            <p:ph type="title"/>
          </p:nvPr>
        </p:nvSpPr>
        <p:spPr/>
        <p:txBody>
          <a:bodyPr/>
          <a:lstStyle/>
          <a:p>
            <a:r>
              <a:rPr lang="en-US">
                <a:latin typeface="Arial Narrow" charset="0"/>
              </a:rPr>
              <a:t>Approaches to architectural optimization</a:t>
            </a:r>
          </a:p>
        </p:txBody>
      </p:sp>
      <p:sp>
        <p:nvSpPr>
          <p:cNvPr id="41989" name="Rectangle 3"/>
          <p:cNvSpPr>
            <a:spLocks noGrp="1" noChangeArrowheads="1"/>
          </p:cNvSpPr>
          <p:nvPr>
            <p:ph type="body" idx="1"/>
          </p:nvPr>
        </p:nvSpPr>
        <p:spPr/>
        <p:txBody>
          <a:bodyPr/>
          <a:lstStyle/>
          <a:p>
            <a:r>
              <a:rPr lang="en-US" i="1">
                <a:latin typeface="Arial Narrow" charset="0"/>
              </a:rPr>
              <a:t>Multiple-criteria </a:t>
            </a:r>
            <a:r>
              <a:rPr lang="en-US">
                <a:latin typeface="Arial Narrow" charset="0"/>
              </a:rPr>
              <a:t>optimization problem:</a:t>
            </a:r>
          </a:p>
          <a:p>
            <a:pPr lvl="1"/>
            <a:r>
              <a:rPr lang="en-US">
                <a:latin typeface="Arial Narrow" charset="0"/>
              </a:rPr>
              <a:t>Area, latency, cycle-time</a:t>
            </a:r>
            <a:endParaRPr lang="en-US" i="1">
              <a:latin typeface="Arial Narrow" charset="0"/>
            </a:endParaRPr>
          </a:p>
          <a:p>
            <a:r>
              <a:rPr lang="en-US">
                <a:latin typeface="Arial Narrow" charset="0"/>
              </a:rPr>
              <a:t>Determine </a:t>
            </a:r>
            <a:r>
              <a:rPr lang="en-US" i="1">
                <a:latin typeface="Arial Narrow" charset="0"/>
              </a:rPr>
              <a:t>Pareto optimal </a:t>
            </a:r>
            <a:r>
              <a:rPr lang="en-US">
                <a:latin typeface="Arial Narrow" charset="0"/>
              </a:rPr>
              <a:t>points:</a:t>
            </a:r>
          </a:p>
          <a:p>
            <a:pPr lvl="1"/>
            <a:r>
              <a:rPr lang="en-US">
                <a:latin typeface="Arial Narrow" charset="0"/>
              </a:rPr>
              <a:t>Implementations such that no other has all parameters with inferior values</a:t>
            </a:r>
          </a:p>
          <a:p>
            <a:r>
              <a:rPr lang="en-US">
                <a:latin typeface="Arial Narrow" charset="0"/>
              </a:rPr>
              <a:t>Draw trade-off curves:</a:t>
            </a:r>
          </a:p>
          <a:p>
            <a:pPr lvl="1"/>
            <a:r>
              <a:rPr lang="en-US">
                <a:latin typeface="Arial Narrow" charset="0"/>
              </a:rPr>
              <a:t>Discontinuous and highly nonlinear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6147"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D0BA4609-0923-2F49-B006-BAD32034513A}" type="slidenum">
              <a:rPr lang="en-US" sz="1400" b="0"/>
              <a:pPr/>
              <a:t>4</a:t>
            </a:fld>
            <a:endParaRPr lang="en-US" sz="1400" b="0"/>
          </a:p>
        </p:txBody>
      </p:sp>
      <p:sp>
        <p:nvSpPr>
          <p:cNvPr id="6148" name="Rectangle 2"/>
          <p:cNvSpPr>
            <a:spLocks noGrp="1" noChangeArrowheads="1"/>
          </p:cNvSpPr>
          <p:nvPr>
            <p:ph type="title"/>
          </p:nvPr>
        </p:nvSpPr>
        <p:spPr>
          <a:xfrm>
            <a:off x="684213" y="0"/>
            <a:ext cx="7772400" cy="1143000"/>
          </a:xfrm>
        </p:spPr>
        <p:txBody>
          <a:bodyPr/>
          <a:lstStyle/>
          <a:p>
            <a:r>
              <a:rPr lang="en-US" sz="2500">
                <a:latin typeface="Arial Narrow" charset="0"/>
              </a:rPr>
              <a:t>Models and flows</a:t>
            </a:r>
          </a:p>
        </p:txBody>
      </p:sp>
      <p:sp>
        <p:nvSpPr>
          <p:cNvPr id="6149" name="Rectangle 3"/>
          <p:cNvSpPr>
            <a:spLocks noChangeArrowheads="1"/>
          </p:cNvSpPr>
          <p:nvPr/>
        </p:nvSpPr>
        <p:spPr bwMode="auto">
          <a:xfrm>
            <a:off x="4932363" y="1196975"/>
            <a:ext cx="2087562" cy="287338"/>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fr-FR" sz="1800">
              <a:solidFill>
                <a:schemeClr val="tx2"/>
              </a:solidFill>
              <a:latin typeface="Arial" charset="0"/>
            </a:endParaRPr>
          </a:p>
        </p:txBody>
      </p:sp>
      <p:sp>
        <p:nvSpPr>
          <p:cNvPr id="6150" name="Rectangle 4"/>
          <p:cNvSpPr>
            <a:spLocks noChangeArrowheads="1"/>
          </p:cNvSpPr>
          <p:nvPr/>
        </p:nvSpPr>
        <p:spPr bwMode="auto">
          <a:xfrm>
            <a:off x="2484438" y="1196975"/>
            <a:ext cx="1597025" cy="287338"/>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151" name="Rectangle 5"/>
          <p:cNvSpPr>
            <a:spLocks noChangeArrowheads="1"/>
          </p:cNvSpPr>
          <p:nvPr/>
        </p:nvSpPr>
        <p:spPr bwMode="auto">
          <a:xfrm>
            <a:off x="4932363" y="1989138"/>
            <a:ext cx="2087562" cy="719137"/>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152" name="Rectangle 6"/>
          <p:cNvSpPr>
            <a:spLocks noChangeArrowheads="1"/>
          </p:cNvSpPr>
          <p:nvPr/>
        </p:nvSpPr>
        <p:spPr bwMode="auto">
          <a:xfrm>
            <a:off x="4932363" y="3357563"/>
            <a:ext cx="2087562" cy="719137"/>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153" name="Rectangle 7"/>
          <p:cNvSpPr>
            <a:spLocks noChangeArrowheads="1"/>
          </p:cNvSpPr>
          <p:nvPr/>
        </p:nvSpPr>
        <p:spPr bwMode="auto">
          <a:xfrm>
            <a:off x="4932363" y="4724400"/>
            <a:ext cx="2087562" cy="719138"/>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154" name="Oval 8"/>
          <p:cNvSpPr>
            <a:spLocks noChangeArrowheads="1"/>
          </p:cNvSpPr>
          <p:nvPr/>
        </p:nvSpPr>
        <p:spPr bwMode="auto">
          <a:xfrm>
            <a:off x="2771775" y="1989138"/>
            <a:ext cx="792163" cy="71913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155" name="Oval 9"/>
          <p:cNvSpPr>
            <a:spLocks noChangeArrowheads="1"/>
          </p:cNvSpPr>
          <p:nvPr/>
        </p:nvSpPr>
        <p:spPr bwMode="auto">
          <a:xfrm>
            <a:off x="2771775" y="3357563"/>
            <a:ext cx="792163" cy="71913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156" name="Oval 10"/>
          <p:cNvSpPr>
            <a:spLocks noChangeArrowheads="1"/>
          </p:cNvSpPr>
          <p:nvPr/>
        </p:nvSpPr>
        <p:spPr bwMode="auto">
          <a:xfrm>
            <a:off x="2771775" y="4724400"/>
            <a:ext cx="792163" cy="71913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157" name="Line 11"/>
          <p:cNvSpPr>
            <a:spLocks noChangeShapeType="1"/>
          </p:cNvSpPr>
          <p:nvPr/>
        </p:nvSpPr>
        <p:spPr bwMode="auto">
          <a:xfrm>
            <a:off x="3563938" y="2349500"/>
            <a:ext cx="1368425"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6158" name="Line 12"/>
          <p:cNvSpPr>
            <a:spLocks noChangeShapeType="1"/>
          </p:cNvSpPr>
          <p:nvPr/>
        </p:nvSpPr>
        <p:spPr bwMode="auto">
          <a:xfrm>
            <a:off x="3563938" y="3716338"/>
            <a:ext cx="1368425"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6159" name="Line 13"/>
          <p:cNvSpPr>
            <a:spLocks noChangeShapeType="1"/>
          </p:cNvSpPr>
          <p:nvPr/>
        </p:nvSpPr>
        <p:spPr bwMode="auto">
          <a:xfrm>
            <a:off x="3563938" y="5084763"/>
            <a:ext cx="1368425"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6160" name="Line 14"/>
          <p:cNvSpPr>
            <a:spLocks noChangeShapeType="1"/>
          </p:cNvSpPr>
          <p:nvPr/>
        </p:nvSpPr>
        <p:spPr bwMode="auto">
          <a:xfrm>
            <a:off x="6011863" y="2708275"/>
            <a:ext cx="0" cy="649288"/>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6161" name="Line 15"/>
          <p:cNvSpPr>
            <a:spLocks noChangeShapeType="1"/>
          </p:cNvSpPr>
          <p:nvPr/>
        </p:nvSpPr>
        <p:spPr bwMode="auto">
          <a:xfrm>
            <a:off x="6011863" y="4076700"/>
            <a:ext cx="0" cy="649288"/>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6162" name="Text Box 16"/>
          <p:cNvSpPr txBox="1">
            <a:spLocks noChangeArrowheads="1"/>
          </p:cNvSpPr>
          <p:nvPr/>
        </p:nvSpPr>
        <p:spPr bwMode="auto">
          <a:xfrm>
            <a:off x="2474913" y="1235075"/>
            <a:ext cx="1582737"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LANGUAGE MODELS</a:t>
            </a:r>
          </a:p>
        </p:txBody>
      </p:sp>
      <p:sp>
        <p:nvSpPr>
          <p:cNvPr id="6163" name="Text Box 17"/>
          <p:cNvSpPr txBox="1">
            <a:spLocks noChangeArrowheads="1"/>
          </p:cNvSpPr>
          <p:nvPr/>
        </p:nvSpPr>
        <p:spPr bwMode="auto">
          <a:xfrm>
            <a:off x="5148263" y="1196975"/>
            <a:ext cx="1582737"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ABSTRACT MODELS</a:t>
            </a:r>
          </a:p>
        </p:txBody>
      </p:sp>
      <p:sp>
        <p:nvSpPr>
          <p:cNvPr id="6164" name="Text Box 18"/>
          <p:cNvSpPr txBox="1">
            <a:spLocks noChangeArrowheads="1"/>
          </p:cNvSpPr>
          <p:nvPr/>
        </p:nvSpPr>
        <p:spPr bwMode="auto">
          <a:xfrm>
            <a:off x="2916238" y="2205038"/>
            <a:ext cx="576262"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HDL</a:t>
            </a:r>
          </a:p>
        </p:txBody>
      </p:sp>
      <p:sp>
        <p:nvSpPr>
          <p:cNvPr id="6165" name="Text Box 19"/>
          <p:cNvSpPr txBox="1">
            <a:spLocks noChangeArrowheads="1"/>
          </p:cNvSpPr>
          <p:nvPr/>
        </p:nvSpPr>
        <p:spPr bwMode="auto">
          <a:xfrm>
            <a:off x="2916238" y="3573463"/>
            <a:ext cx="576262"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HDL</a:t>
            </a:r>
          </a:p>
        </p:txBody>
      </p:sp>
      <p:sp>
        <p:nvSpPr>
          <p:cNvPr id="6166" name="Text Box 20"/>
          <p:cNvSpPr txBox="1">
            <a:spLocks noChangeArrowheads="1"/>
          </p:cNvSpPr>
          <p:nvPr/>
        </p:nvSpPr>
        <p:spPr bwMode="auto">
          <a:xfrm>
            <a:off x="2916238" y="4941888"/>
            <a:ext cx="576262"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HDL</a:t>
            </a:r>
          </a:p>
        </p:txBody>
      </p:sp>
      <p:sp>
        <p:nvSpPr>
          <p:cNvPr id="6167" name="Text Box 21"/>
          <p:cNvSpPr txBox="1">
            <a:spLocks noChangeArrowheads="1"/>
          </p:cNvSpPr>
          <p:nvPr/>
        </p:nvSpPr>
        <p:spPr bwMode="auto">
          <a:xfrm>
            <a:off x="3419475" y="2133600"/>
            <a:ext cx="1582738"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compilation</a:t>
            </a:r>
          </a:p>
        </p:txBody>
      </p:sp>
      <p:sp>
        <p:nvSpPr>
          <p:cNvPr id="6168" name="Text Box 22"/>
          <p:cNvSpPr txBox="1">
            <a:spLocks noChangeArrowheads="1"/>
          </p:cNvSpPr>
          <p:nvPr/>
        </p:nvSpPr>
        <p:spPr bwMode="auto">
          <a:xfrm>
            <a:off x="3419475" y="3500438"/>
            <a:ext cx="1582738"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compilation</a:t>
            </a:r>
          </a:p>
        </p:txBody>
      </p:sp>
      <p:sp>
        <p:nvSpPr>
          <p:cNvPr id="6169" name="Text Box 23"/>
          <p:cNvSpPr txBox="1">
            <a:spLocks noChangeArrowheads="1"/>
          </p:cNvSpPr>
          <p:nvPr/>
        </p:nvSpPr>
        <p:spPr bwMode="auto">
          <a:xfrm>
            <a:off x="3419475" y="4868863"/>
            <a:ext cx="1582738"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translation</a:t>
            </a:r>
          </a:p>
        </p:txBody>
      </p:sp>
      <p:sp>
        <p:nvSpPr>
          <p:cNvPr id="6170" name="Text Box 24"/>
          <p:cNvSpPr txBox="1">
            <a:spLocks noChangeArrowheads="1"/>
          </p:cNvSpPr>
          <p:nvPr/>
        </p:nvSpPr>
        <p:spPr bwMode="auto">
          <a:xfrm>
            <a:off x="4932363" y="2133600"/>
            <a:ext cx="2087562" cy="549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Operations and dependencies (Data-flow &amp; sequencing graphs)</a:t>
            </a:r>
          </a:p>
        </p:txBody>
      </p:sp>
      <p:sp>
        <p:nvSpPr>
          <p:cNvPr id="6171" name="Text Box 25"/>
          <p:cNvSpPr txBox="1">
            <a:spLocks noChangeArrowheads="1"/>
          </p:cNvSpPr>
          <p:nvPr/>
        </p:nvSpPr>
        <p:spPr bwMode="auto">
          <a:xfrm>
            <a:off x="4932363" y="3573463"/>
            <a:ext cx="2087562" cy="549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FSMs – Logic functions       (State-diagrams &amp; logic networks)</a:t>
            </a:r>
          </a:p>
        </p:txBody>
      </p:sp>
      <p:sp>
        <p:nvSpPr>
          <p:cNvPr id="6172" name="Text Box 26"/>
          <p:cNvSpPr txBox="1">
            <a:spLocks noChangeArrowheads="1"/>
          </p:cNvSpPr>
          <p:nvPr/>
        </p:nvSpPr>
        <p:spPr bwMode="auto">
          <a:xfrm>
            <a:off x="5076825" y="4868863"/>
            <a:ext cx="1871663"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Interconnected logic blocks (Logic networks)</a:t>
            </a:r>
          </a:p>
        </p:txBody>
      </p:sp>
      <p:sp>
        <p:nvSpPr>
          <p:cNvPr id="6173" name="Rectangle 27"/>
          <p:cNvSpPr>
            <a:spLocks noChangeArrowheads="1"/>
          </p:cNvSpPr>
          <p:nvPr/>
        </p:nvSpPr>
        <p:spPr bwMode="auto">
          <a:xfrm>
            <a:off x="1763713" y="1844675"/>
            <a:ext cx="287337" cy="3744913"/>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174" name="Text Box 28"/>
          <p:cNvSpPr txBox="1">
            <a:spLocks noChangeArrowheads="1"/>
          </p:cNvSpPr>
          <p:nvPr/>
        </p:nvSpPr>
        <p:spPr bwMode="auto">
          <a:xfrm rot="-5400000">
            <a:off x="842170" y="2910681"/>
            <a:ext cx="2087562"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BEHAVIORAL VIEW</a:t>
            </a:r>
          </a:p>
        </p:txBody>
      </p:sp>
      <p:sp>
        <p:nvSpPr>
          <p:cNvPr id="6175" name="Text Box 29"/>
          <p:cNvSpPr txBox="1">
            <a:spLocks noChangeArrowheads="1"/>
          </p:cNvSpPr>
          <p:nvPr/>
        </p:nvSpPr>
        <p:spPr bwMode="auto">
          <a:xfrm rot="-5400000">
            <a:off x="842169" y="4782344"/>
            <a:ext cx="2087563"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STRUCTURAL VIEW</a:t>
            </a:r>
          </a:p>
        </p:txBody>
      </p:sp>
      <p:sp>
        <p:nvSpPr>
          <p:cNvPr id="6176" name="Line 30"/>
          <p:cNvSpPr>
            <a:spLocks noChangeShapeType="1"/>
          </p:cNvSpPr>
          <p:nvPr/>
        </p:nvSpPr>
        <p:spPr bwMode="auto">
          <a:xfrm>
            <a:off x="1763713" y="4149725"/>
            <a:ext cx="287337"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177" name="Rectangle 31"/>
          <p:cNvSpPr>
            <a:spLocks noChangeArrowheads="1"/>
          </p:cNvSpPr>
          <p:nvPr/>
        </p:nvSpPr>
        <p:spPr bwMode="auto">
          <a:xfrm>
            <a:off x="7667625" y="1844675"/>
            <a:ext cx="287338" cy="3744913"/>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178" name="Text Box 32"/>
          <p:cNvSpPr txBox="1">
            <a:spLocks noChangeArrowheads="1"/>
          </p:cNvSpPr>
          <p:nvPr/>
        </p:nvSpPr>
        <p:spPr bwMode="auto">
          <a:xfrm rot="-5400000">
            <a:off x="6746081" y="2766219"/>
            <a:ext cx="2087563"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ARCHITECTURAL LEVEL</a:t>
            </a:r>
          </a:p>
        </p:txBody>
      </p:sp>
      <p:sp>
        <p:nvSpPr>
          <p:cNvPr id="6179" name="Text Box 33"/>
          <p:cNvSpPr txBox="1">
            <a:spLocks noChangeArrowheads="1"/>
          </p:cNvSpPr>
          <p:nvPr/>
        </p:nvSpPr>
        <p:spPr bwMode="auto">
          <a:xfrm rot="-5400000">
            <a:off x="6746081" y="4566444"/>
            <a:ext cx="2087563"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LOGIC LEVEL</a:t>
            </a:r>
          </a:p>
        </p:txBody>
      </p:sp>
      <p:sp>
        <p:nvSpPr>
          <p:cNvPr id="6180" name="Line 34"/>
          <p:cNvSpPr>
            <a:spLocks noChangeShapeType="1"/>
          </p:cNvSpPr>
          <p:nvPr/>
        </p:nvSpPr>
        <p:spPr bwMode="auto">
          <a:xfrm>
            <a:off x="7667625" y="3789363"/>
            <a:ext cx="28733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181" name="Rectangle 35"/>
          <p:cNvSpPr>
            <a:spLocks noChangeArrowheads="1"/>
          </p:cNvSpPr>
          <p:nvPr/>
        </p:nvSpPr>
        <p:spPr bwMode="auto">
          <a:xfrm>
            <a:off x="4932363" y="5878513"/>
            <a:ext cx="2087562" cy="719137"/>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182" name="Line 36"/>
          <p:cNvSpPr>
            <a:spLocks noChangeShapeType="1"/>
          </p:cNvSpPr>
          <p:nvPr/>
        </p:nvSpPr>
        <p:spPr bwMode="auto">
          <a:xfrm>
            <a:off x="6011863" y="5445125"/>
            <a:ext cx="0" cy="4318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6183" name="Text Box 37"/>
          <p:cNvSpPr txBox="1">
            <a:spLocks noChangeArrowheads="1"/>
          </p:cNvSpPr>
          <p:nvPr/>
        </p:nvSpPr>
        <p:spPr bwMode="auto">
          <a:xfrm>
            <a:off x="5432425" y="6021388"/>
            <a:ext cx="117475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000">
                <a:solidFill>
                  <a:schemeClr val="tx2"/>
                </a:solidFill>
                <a:latin typeface="Arial" charset="0"/>
              </a:rPr>
              <a:t>Physical design</a:t>
            </a:r>
          </a:p>
          <a:p>
            <a:r>
              <a:rPr lang="en-US" sz="1000">
                <a:solidFill>
                  <a:schemeClr val="tx2"/>
                </a:solidFill>
                <a:latin typeface="Arial" charset="0"/>
              </a:rPr>
              <a:t>(mask layout)</a:t>
            </a:r>
          </a:p>
        </p:txBody>
      </p:sp>
      <p:sp>
        <p:nvSpPr>
          <p:cNvPr id="6184" name="AutoShape 39"/>
          <p:cNvSpPr>
            <a:spLocks noChangeArrowheads="1"/>
          </p:cNvSpPr>
          <p:nvPr/>
        </p:nvSpPr>
        <p:spPr bwMode="auto">
          <a:xfrm>
            <a:off x="155575" y="1265238"/>
            <a:ext cx="1506538" cy="5078412"/>
          </a:xfrm>
          <a:prstGeom prst="flowChartProcess">
            <a:avLst/>
          </a:prstGeom>
          <a:solidFill>
            <a:schemeClr val="accent1"/>
          </a:solidFill>
          <a:ln w="9525">
            <a:solidFill>
              <a:schemeClr val="tx1"/>
            </a:solidFill>
            <a:miter lim="800000"/>
            <a:headEnd/>
            <a:tailEnd/>
          </a:ln>
        </p:spPr>
        <p:txBody>
          <a:bodyPr wrap="none" anchor="ctr"/>
          <a:lstStyle/>
          <a:p>
            <a:endParaRPr lang="en-US"/>
          </a:p>
        </p:txBody>
      </p:sp>
      <p:sp>
        <p:nvSpPr>
          <p:cNvPr id="6185" name="Text Box 40"/>
          <p:cNvSpPr txBox="1">
            <a:spLocks noChangeArrowheads="1"/>
          </p:cNvSpPr>
          <p:nvPr/>
        </p:nvSpPr>
        <p:spPr bwMode="auto">
          <a:xfrm>
            <a:off x="296863" y="1770063"/>
            <a:ext cx="1257300" cy="895350"/>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lnSpc>
                <a:spcPct val="70000"/>
              </a:lnSpc>
              <a:spcBef>
                <a:spcPct val="50000"/>
              </a:spcBef>
            </a:pPr>
            <a:r>
              <a:rPr lang="en-US" sz="1700">
                <a:solidFill>
                  <a:srgbClr val="FFFFFF"/>
                </a:solidFill>
                <a:latin typeface="Arial" charset="0"/>
              </a:rPr>
              <a:t>Verilog</a:t>
            </a:r>
          </a:p>
          <a:p>
            <a:pPr>
              <a:lnSpc>
                <a:spcPct val="70000"/>
              </a:lnSpc>
              <a:spcBef>
                <a:spcPct val="50000"/>
              </a:spcBef>
            </a:pPr>
            <a:r>
              <a:rPr lang="en-US" sz="1700">
                <a:solidFill>
                  <a:srgbClr val="FFFFFF"/>
                </a:solidFill>
                <a:latin typeface="Arial" charset="0"/>
              </a:rPr>
              <a:t>VHDL</a:t>
            </a:r>
          </a:p>
          <a:p>
            <a:pPr>
              <a:lnSpc>
                <a:spcPct val="70000"/>
              </a:lnSpc>
              <a:spcBef>
                <a:spcPct val="50000"/>
              </a:spcBef>
            </a:pPr>
            <a:r>
              <a:rPr lang="en-US" sz="1700">
                <a:solidFill>
                  <a:srgbClr val="FFFFFF"/>
                </a:solidFill>
                <a:latin typeface="Arial" charset="0"/>
              </a:rPr>
              <a:t>SystemC</a:t>
            </a:r>
          </a:p>
        </p:txBody>
      </p:sp>
      <p:sp>
        <p:nvSpPr>
          <p:cNvPr id="6186" name="Text Box 41"/>
          <p:cNvSpPr txBox="1">
            <a:spLocks noChangeArrowheads="1"/>
          </p:cNvSpPr>
          <p:nvPr/>
        </p:nvSpPr>
        <p:spPr bwMode="auto">
          <a:xfrm>
            <a:off x="211138" y="3481388"/>
            <a:ext cx="1428750" cy="584200"/>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lnSpc>
                <a:spcPct val="70000"/>
              </a:lnSpc>
              <a:spcBef>
                <a:spcPct val="50000"/>
              </a:spcBef>
            </a:pPr>
            <a:r>
              <a:rPr lang="en-US" sz="1700">
                <a:solidFill>
                  <a:srgbClr val="FFFFFF"/>
                </a:solidFill>
                <a:latin typeface="Arial" charset="0"/>
              </a:rPr>
              <a:t>Esterel</a:t>
            </a:r>
          </a:p>
          <a:p>
            <a:pPr>
              <a:lnSpc>
                <a:spcPct val="70000"/>
              </a:lnSpc>
              <a:spcBef>
                <a:spcPct val="50000"/>
              </a:spcBef>
            </a:pPr>
            <a:r>
              <a:rPr lang="en-US" sz="1700">
                <a:solidFill>
                  <a:srgbClr val="FFFFFF"/>
                </a:solidFill>
                <a:latin typeface="Arial" charset="0"/>
              </a:rPr>
              <a:t>Statecharts</a:t>
            </a:r>
          </a:p>
        </p:txBody>
      </p:sp>
      <p:sp>
        <p:nvSpPr>
          <p:cNvPr id="6187" name="Text Box 42"/>
          <p:cNvSpPr txBox="1">
            <a:spLocks noChangeArrowheads="1"/>
          </p:cNvSpPr>
          <p:nvPr/>
        </p:nvSpPr>
        <p:spPr bwMode="auto">
          <a:xfrm>
            <a:off x="211138" y="4830763"/>
            <a:ext cx="1403350" cy="350837"/>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700">
                <a:solidFill>
                  <a:srgbClr val="FFFFFF"/>
                </a:solidFill>
                <a:latin typeface="Arial" charset="0"/>
              </a:rPr>
              <a:t>Schematics</a:t>
            </a:r>
          </a:p>
        </p:txBody>
      </p:sp>
      <p:sp>
        <p:nvSpPr>
          <p:cNvPr id="6188" name="Text Box 43"/>
          <p:cNvSpPr txBox="1">
            <a:spLocks noChangeArrowheads="1"/>
          </p:cNvSpPr>
          <p:nvPr/>
        </p:nvSpPr>
        <p:spPr bwMode="auto">
          <a:xfrm>
            <a:off x="360363" y="5929313"/>
            <a:ext cx="1108075" cy="350837"/>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700">
                <a:solidFill>
                  <a:srgbClr val="FFFFFF"/>
                </a:solidFill>
                <a:latin typeface="Arial" charset="0"/>
              </a:rPr>
              <a:t>GDS2</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43011"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BDB73DA1-5B0A-EB40-BBF5-C8C55FCC0B57}" type="slidenum">
              <a:rPr lang="en-US" sz="1400" b="0"/>
              <a:pPr/>
              <a:t>40</a:t>
            </a:fld>
            <a:endParaRPr lang="en-US" sz="1400" b="0"/>
          </a:p>
        </p:txBody>
      </p:sp>
      <p:sp>
        <p:nvSpPr>
          <p:cNvPr id="43012" name="Rectangle 2"/>
          <p:cNvSpPr>
            <a:spLocks noGrp="1" noChangeArrowheads="1"/>
          </p:cNvSpPr>
          <p:nvPr>
            <p:ph type="title"/>
          </p:nvPr>
        </p:nvSpPr>
        <p:spPr/>
        <p:txBody>
          <a:bodyPr/>
          <a:lstStyle/>
          <a:p>
            <a:r>
              <a:rPr lang="en-US">
                <a:latin typeface="Arial Narrow" charset="0"/>
              </a:rPr>
              <a:t>Area-latency trade-off</a:t>
            </a:r>
          </a:p>
        </p:txBody>
      </p:sp>
      <p:sp>
        <p:nvSpPr>
          <p:cNvPr id="43013" name="Rectangle 3"/>
          <p:cNvSpPr>
            <a:spLocks noGrp="1" noChangeArrowheads="1"/>
          </p:cNvSpPr>
          <p:nvPr>
            <p:ph type="body" idx="1"/>
          </p:nvPr>
        </p:nvSpPr>
        <p:spPr>
          <a:xfrm>
            <a:off x="304800" y="1155700"/>
            <a:ext cx="7772400" cy="4965700"/>
          </a:xfrm>
        </p:spPr>
        <p:txBody>
          <a:bodyPr/>
          <a:lstStyle/>
          <a:p>
            <a:pPr marL="342900" indent="-342900">
              <a:lnSpc>
                <a:spcPct val="115000"/>
              </a:lnSpc>
            </a:pPr>
            <a:r>
              <a:rPr lang="en-US">
                <a:latin typeface="Arial Narrow" charset="0"/>
              </a:rPr>
              <a:t>Rationale:</a:t>
            </a:r>
          </a:p>
          <a:p>
            <a:pPr marL="742950" lvl="1" indent="-285750">
              <a:lnSpc>
                <a:spcPct val="100000"/>
              </a:lnSpc>
            </a:pPr>
            <a:r>
              <a:rPr lang="en-US">
                <a:latin typeface="Arial Narrow" charset="0"/>
              </a:rPr>
              <a:t>Cycle-time dictated by system constraints</a:t>
            </a:r>
          </a:p>
          <a:p>
            <a:pPr marL="342900" indent="-342900">
              <a:lnSpc>
                <a:spcPct val="115000"/>
              </a:lnSpc>
            </a:pPr>
            <a:r>
              <a:rPr lang="en-US">
                <a:latin typeface="Arial Narrow" charset="0"/>
              </a:rPr>
              <a:t>Resource-dominated circuits:</a:t>
            </a:r>
          </a:p>
          <a:p>
            <a:pPr marL="742950" lvl="1" indent="-285750">
              <a:lnSpc>
                <a:spcPct val="100000"/>
              </a:lnSpc>
            </a:pPr>
            <a:r>
              <a:rPr lang="en-US">
                <a:latin typeface="Arial Narrow" charset="0"/>
              </a:rPr>
              <a:t>Area is determined by resource usage</a:t>
            </a:r>
          </a:p>
          <a:p>
            <a:pPr marL="342900" indent="-342900">
              <a:lnSpc>
                <a:spcPct val="115000"/>
              </a:lnSpc>
            </a:pPr>
            <a:r>
              <a:rPr lang="en-US">
                <a:latin typeface="Arial Narrow" charset="0"/>
              </a:rPr>
              <a:t>Approaches:</a:t>
            </a:r>
          </a:p>
          <a:p>
            <a:pPr marL="742950" lvl="1" indent="-285750">
              <a:lnSpc>
                <a:spcPct val="100000"/>
              </a:lnSpc>
            </a:pPr>
            <a:r>
              <a:rPr lang="en-US" i="1">
                <a:latin typeface="Arial Narrow" charset="0"/>
              </a:rPr>
              <a:t>Schedule </a:t>
            </a:r>
            <a:r>
              <a:rPr lang="en-US">
                <a:latin typeface="Arial Narrow" charset="0"/>
              </a:rPr>
              <a:t>for minimum latency under resource usage constraints</a:t>
            </a:r>
          </a:p>
          <a:p>
            <a:pPr marL="742950" lvl="1" indent="-285750">
              <a:lnSpc>
                <a:spcPct val="100000"/>
              </a:lnSpc>
            </a:pPr>
            <a:r>
              <a:rPr lang="en-US" i="1">
                <a:latin typeface="Arial Narrow" charset="0"/>
              </a:rPr>
              <a:t>Schedule </a:t>
            </a:r>
            <a:r>
              <a:rPr lang="en-US">
                <a:latin typeface="Arial Narrow" charset="0"/>
              </a:rPr>
              <a:t>for minimum resource usage under latency constraints</a:t>
            </a:r>
          </a:p>
          <a:p>
            <a:pPr marL="1143000" lvl="2">
              <a:lnSpc>
                <a:spcPct val="80000"/>
              </a:lnSpc>
            </a:pPr>
            <a:r>
              <a:rPr lang="en-US">
                <a:latin typeface="Arial Narrow" charset="0"/>
              </a:rPr>
              <a:t>for varying cycle-time constraints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44035"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5136D470-4865-AC47-BDA0-014A95DD153E}" type="slidenum">
              <a:rPr lang="en-US" sz="1400" b="0"/>
              <a:pPr/>
              <a:t>41</a:t>
            </a:fld>
            <a:endParaRPr lang="en-US" sz="1400" b="0"/>
          </a:p>
        </p:txBody>
      </p:sp>
      <p:sp>
        <p:nvSpPr>
          <p:cNvPr id="44036" name="Rectangle 65"/>
          <p:cNvSpPr>
            <a:spLocks noChangeArrowheads="1"/>
          </p:cNvSpPr>
          <p:nvPr/>
        </p:nvSpPr>
        <p:spPr bwMode="auto">
          <a:xfrm>
            <a:off x="1476375" y="2852738"/>
            <a:ext cx="4032250" cy="2879725"/>
          </a:xfrm>
          <a:prstGeom prst="rect">
            <a:avLst/>
          </a:prstGeom>
          <a:solidFill>
            <a:srgbClr val="FEF374">
              <a:alpha val="27843"/>
            </a:srgbClr>
          </a:solidFill>
          <a:ln w="9525">
            <a:solidFill>
              <a:schemeClr val="tx1"/>
            </a:solidFill>
            <a:miter lim="800000"/>
            <a:headEnd/>
            <a:tailEnd/>
          </a:ln>
        </p:spPr>
        <p:txBody>
          <a:bodyPr wrap="none" anchor="ctr"/>
          <a:lstStyle/>
          <a:p>
            <a:endParaRPr lang="en-US"/>
          </a:p>
        </p:txBody>
      </p:sp>
      <p:sp>
        <p:nvSpPr>
          <p:cNvPr id="44037" name="Rectangle 84"/>
          <p:cNvSpPr>
            <a:spLocks noChangeArrowheads="1"/>
          </p:cNvSpPr>
          <p:nvPr/>
        </p:nvSpPr>
        <p:spPr bwMode="auto">
          <a:xfrm>
            <a:off x="3779838" y="1268413"/>
            <a:ext cx="4032250" cy="2881312"/>
          </a:xfrm>
          <a:prstGeom prst="rect">
            <a:avLst/>
          </a:prstGeom>
          <a:solidFill>
            <a:srgbClr val="FFCCCC">
              <a:alpha val="47842"/>
            </a:srgb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p>
        </p:txBody>
      </p:sp>
      <p:sp>
        <p:nvSpPr>
          <p:cNvPr id="44038" name="Rectangle 2"/>
          <p:cNvSpPr>
            <a:spLocks noGrp="1" noChangeArrowheads="1"/>
          </p:cNvSpPr>
          <p:nvPr>
            <p:ph type="title"/>
          </p:nvPr>
        </p:nvSpPr>
        <p:spPr>
          <a:xfrm>
            <a:off x="684213" y="-26988"/>
            <a:ext cx="7772400" cy="1143001"/>
          </a:xfrm>
        </p:spPr>
        <p:txBody>
          <a:bodyPr/>
          <a:lstStyle/>
          <a:p>
            <a:r>
              <a:rPr lang="en-US" sz="2500">
                <a:latin typeface="Arial Narrow" charset="0"/>
              </a:rPr>
              <a:t>Area/latency trade-off</a:t>
            </a:r>
          </a:p>
        </p:txBody>
      </p:sp>
      <p:sp>
        <p:nvSpPr>
          <p:cNvPr id="44039" name="Line 3"/>
          <p:cNvSpPr>
            <a:spLocks noChangeShapeType="1"/>
          </p:cNvSpPr>
          <p:nvPr/>
        </p:nvSpPr>
        <p:spPr bwMode="auto">
          <a:xfrm>
            <a:off x="1474788" y="2563813"/>
            <a:ext cx="0" cy="3168650"/>
          </a:xfrm>
          <a:prstGeom prst="line">
            <a:avLst/>
          </a:prstGeom>
          <a:noFill/>
          <a:ln w="9525">
            <a:solidFill>
              <a:schemeClr val="tx1"/>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40" name="Line 4"/>
          <p:cNvSpPr>
            <a:spLocks noChangeShapeType="1"/>
          </p:cNvSpPr>
          <p:nvPr/>
        </p:nvSpPr>
        <p:spPr bwMode="auto">
          <a:xfrm>
            <a:off x="1474788" y="5732463"/>
            <a:ext cx="5761037"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4041" name="Line 5"/>
          <p:cNvSpPr>
            <a:spLocks noChangeShapeType="1"/>
          </p:cNvSpPr>
          <p:nvPr/>
        </p:nvSpPr>
        <p:spPr bwMode="auto">
          <a:xfrm>
            <a:off x="1978025" y="5661025"/>
            <a:ext cx="0" cy="144463"/>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42" name="Line 6"/>
          <p:cNvSpPr>
            <a:spLocks noChangeShapeType="1"/>
          </p:cNvSpPr>
          <p:nvPr/>
        </p:nvSpPr>
        <p:spPr bwMode="auto">
          <a:xfrm>
            <a:off x="2482850" y="5661025"/>
            <a:ext cx="0" cy="144463"/>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43" name="Line 7"/>
          <p:cNvSpPr>
            <a:spLocks noChangeShapeType="1"/>
          </p:cNvSpPr>
          <p:nvPr/>
        </p:nvSpPr>
        <p:spPr bwMode="auto">
          <a:xfrm>
            <a:off x="2986088" y="5661025"/>
            <a:ext cx="0" cy="144463"/>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44" name="Line 8"/>
          <p:cNvSpPr>
            <a:spLocks noChangeShapeType="1"/>
          </p:cNvSpPr>
          <p:nvPr/>
        </p:nvSpPr>
        <p:spPr bwMode="auto">
          <a:xfrm>
            <a:off x="3490913" y="5661025"/>
            <a:ext cx="0" cy="144463"/>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45" name="Line 9"/>
          <p:cNvSpPr>
            <a:spLocks noChangeShapeType="1"/>
          </p:cNvSpPr>
          <p:nvPr/>
        </p:nvSpPr>
        <p:spPr bwMode="auto">
          <a:xfrm>
            <a:off x="3994150" y="5661025"/>
            <a:ext cx="0" cy="144463"/>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46" name="Line 10"/>
          <p:cNvSpPr>
            <a:spLocks noChangeShapeType="1"/>
          </p:cNvSpPr>
          <p:nvPr/>
        </p:nvSpPr>
        <p:spPr bwMode="auto">
          <a:xfrm>
            <a:off x="4498975" y="5661025"/>
            <a:ext cx="0" cy="144463"/>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47" name="Line 11"/>
          <p:cNvSpPr>
            <a:spLocks noChangeShapeType="1"/>
          </p:cNvSpPr>
          <p:nvPr/>
        </p:nvSpPr>
        <p:spPr bwMode="auto">
          <a:xfrm>
            <a:off x="5002213" y="5661025"/>
            <a:ext cx="0" cy="144463"/>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48" name="Line 12"/>
          <p:cNvSpPr>
            <a:spLocks noChangeShapeType="1"/>
          </p:cNvSpPr>
          <p:nvPr/>
        </p:nvSpPr>
        <p:spPr bwMode="auto">
          <a:xfrm>
            <a:off x="5507038" y="5661025"/>
            <a:ext cx="0" cy="144463"/>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49" name="Line 13"/>
          <p:cNvSpPr>
            <a:spLocks noChangeShapeType="1"/>
          </p:cNvSpPr>
          <p:nvPr/>
        </p:nvSpPr>
        <p:spPr bwMode="auto">
          <a:xfrm>
            <a:off x="1401763" y="5589588"/>
            <a:ext cx="14446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50" name="Line 14"/>
          <p:cNvSpPr>
            <a:spLocks noChangeShapeType="1"/>
          </p:cNvSpPr>
          <p:nvPr/>
        </p:nvSpPr>
        <p:spPr bwMode="auto">
          <a:xfrm>
            <a:off x="1401763" y="5445125"/>
            <a:ext cx="14446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51" name="Line 15"/>
          <p:cNvSpPr>
            <a:spLocks noChangeShapeType="1"/>
          </p:cNvSpPr>
          <p:nvPr/>
        </p:nvSpPr>
        <p:spPr bwMode="auto">
          <a:xfrm>
            <a:off x="1401763" y="5300663"/>
            <a:ext cx="14446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52" name="Line 16"/>
          <p:cNvSpPr>
            <a:spLocks noChangeShapeType="1"/>
          </p:cNvSpPr>
          <p:nvPr/>
        </p:nvSpPr>
        <p:spPr bwMode="auto">
          <a:xfrm>
            <a:off x="1401763" y="5156200"/>
            <a:ext cx="14446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53" name="Line 17"/>
          <p:cNvSpPr>
            <a:spLocks noChangeShapeType="1"/>
          </p:cNvSpPr>
          <p:nvPr/>
        </p:nvSpPr>
        <p:spPr bwMode="auto">
          <a:xfrm>
            <a:off x="1401763" y="5013325"/>
            <a:ext cx="14446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54" name="Line 18"/>
          <p:cNvSpPr>
            <a:spLocks noChangeShapeType="1"/>
          </p:cNvSpPr>
          <p:nvPr/>
        </p:nvSpPr>
        <p:spPr bwMode="auto">
          <a:xfrm>
            <a:off x="1401763" y="4868863"/>
            <a:ext cx="14446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55" name="Line 19"/>
          <p:cNvSpPr>
            <a:spLocks noChangeShapeType="1"/>
          </p:cNvSpPr>
          <p:nvPr/>
        </p:nvSpPr>
        <p:spPr bwMode="auto">
          <a:xfrm>
            <a:off x="1401763" y="4724400"/>
            <a:ext cx="14446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56" name="Line 20"/>
          <p:cNvSpPr>
            <a:spLocks noChangeShapeType="1"/>
          </p:cNvSpPr>
          <p:nvPr/>
        </p:nvSpPr>
        <p:spPr bwMode="auto">
          <a:xfrm>
            <a:off x="1401763" y="4581525"/>
            <a:ext cx="14446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57" name="Line 21"/>
          <p:cNvSpPr>
            <a:spLocks noChangeShapeType="1"/>
          </p:cNvSpPr>
          <p:nvPr/>
        </p:nvSpPr>
        <p:spPr bwMode="auto">
          <a:xfrm>
            <a:off x="1401763" y="4437063"/>
            <a:ext cx="14446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58" name="Line 22"/>
          <p:cNvSpPr>
            <a:spLocks noChangeShapeType="1"/>
          </p:cNvSpPr>
          <p:nvPr/>
        </p:nvSpPr>
        <p:spPr bwMode="auto">
          <a:xfrm>
            <a:off x="1401763" y="4292600"/>
            <a:ext cx="14446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59" name="Line 23"/>
          <p:cNvSpPr>
            <a:spLocks noChangeShapeType="1"/>
          </p:cNvSpPr>
          <p:nvPr/>
        </p:nvSpPr>
        <p:spPr bwMode="auto">
          <a:xfrm>
            <a:off x="1401763" y="4148138"/>
            <a:ext cx="14446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60" name="Line 24"/>
          <p:cNvSpPr>
            <a:spLocks noChangeShapeType="1"/>
          </p:cNvSpPr>
          <p:nvPr/>
        </p:nvSpPr>
        <p:spPr bwMode="auto">
          <a:xfrm>
            <a:off x="1401763" y="4005263"/>
            <a:ext cx="14446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61" name="Line 25"/>
          <p:cNvSpPr>
            <a:spLocks noChangeShapeType="1"/>
          </p:cNvSpPr>
          <p:nvPr/>
        </p:nvSpPr>
        <p:spPr bwMode="auto">
          <a:xfrm>
            <a:off x="1401763" y="3860800"/>
            <a:ext cx="14446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62" name="Line 26"/>
          <p:cNvSpPr>
            <a:spLocks noChangeShapeType="1"/>
          </p:cNvSpPr>
          <p:nvPr/>
        </p:nvSpPr>
        <p:spPr bwMode="auto">
          <a:xfrm>
            <a:off x="1401763" y="3716338"/>
            <a:ext cx="14446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63" name="Line 27"/>
          <p:cNvSpPr>
            <a:spLocks noChangeShapeType="1"/>
          </p:cNvSpPr>
          <p:nvPr/>
        </p:nvSpPr>
        <p:spPr bwMode="auto">
          <a:xfrm>
            <a:off x="1401763" y="3573463"/>
            <a:ext cx="14446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64" name="Text Box 28"/>
          <p:cNvSpPr txBox="1">
            <a:spLocks noChangeArrowheads="1"/>
          </p:cNvSpPr>
          <p:nvPr/>
        </p:nvSpPr>
        <p:spPr bwMode="auto">
          <a:xfrm>
            <a:off x="1833563" y="5875338"/>
            <a:ext cx="2159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1</a:t>
            </a:r>
          </a:p>
        </p:txBody>
      </p:sp>
      <p:sp>
        <p:nvSpPr>
          <p:cNvPr id="44065" name="Text Box 29"/>
          <p:cNvSpPr txBox="1">
            <a:spLocks noChangeArrowheads="1"/>
          </p:cNvSpPr>
          <p:nvPr/>
        </p:nvSpPr>
        <p:spPr bwMode="auto">
          <a:xfrm>
            <a:off x="2338388" y="5875338"/>
            <a:ext cx="2159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2</a:t>
            </a:r>
          </a:p>
        </p:txBody>
      </p:sp>
      <p:sp>
        <p:nvSpPr>
          <p:cNvPr id="44066" name="Text Box 30"/>
          <p:cNvSpPr txBox="1">
            <a:spLocks noChangeArrowheads="1"/>
          </p:cNvSpPr>
          <p:nvPr/>
        </p:nvSpPr>
        <p:spPr bwMode="auto">
          <a:xfrm>
            <a:off x="2841625" y="5875338"/>
            <a:ext cx="2159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3</a:t>
            </a:r>
          </a:p>
        </p:txBody>
      </p:sp>
      <p:sp>
        <p:nvSpPr>
          <p:cNvPr id="44067" name="Text Box 31"/>
          <p:cNvSpPr txBox="1">
            <a:spLocks noChangeArrowheads="1"/>
          </p:cNvSpPr>
          <p:nvPr/>
        </p:nvSpPr>
        <p:spPr bwMode="auto">
          <a:xfrm>
            <a:off x="3346450" y="5875338"/>
            <a:ext cx="2159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4</a:t>
            </a:r>
          </a:p>
        </p:txBody>
      </p:sp>
      <p:sp>
        <p:nvSpPr>
          <p:cNvPr id="44068" name="Text Box 32"/>
          <p:cNvSpPr txBox="1">
            <a:spLocks noChangeArrowheads="1"/>
          </p:cNvSpPr>
          <p:nvPr/>
        </p:nvSpPr>
        <p:spPr bwMode="auto">
          <a:xfrm>
            <a:off x="3849688" y="5875338"/>
            <a:ext cx="2159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5</a:t>
            </a:r>
          </a:p>
        </p:txBody>
      </p:sp>
      <p:sp>
        <p:nvSpPr>
          <p:cNvPr id="44069" name="Text Box 33"/>
          <p:cNvSpPr txBox="1">
            <a:spLocks noChangeArrowheads="1"/>
          </p:cNvSpPr>
          <p:nvPr/>
        </p:nvSpPr>
        <p:spPr bwMode="auto">
          <a:xfrm>
            <a:off x="4354513" y="5875338"/>
            <a:ext cx="2159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6</a:t>
            </a:r>
          </a:p>
        </p:txBody>
      </p:sp>
      <p:sp>
        <p:nvSpPr>
          <p:cNvPr id="44070" name="Text Box 34"/>
          <p:cNvSpPr txBox="1">
            <a:spLocks noChangeArrowheads="1"/>
          </p:cNvSpPr>
          <p:nvPr/>
        </p:nvSpPr>
        <p:spPr bwMode="auto">
          <a:xfrm>
            <a:off x="4857750" y="5875338"/>
            <a:ext cx="2159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7</a:t>
            </a:r>
          </a:p>
        </p:txBody>
      </p:sp>
      <p:sp>
        <p:nvSpPr>
          <p:cNvPr id="44071" name="Text Box 35"/>
          <p:cNvSpPr txBox="1">
            <a:spLocks noChangeArrowheads="1"/>
          </p:cNvSpPr>
          <p:nvPr/>
        </p:nvSpPr>
        <p:spPr bwMode="auto">
          <a:xfrm>
            <a:off x="5362575" y="5875338"/>
            <a:ext cx="2159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8</a:t>
            </a:r>
          </a:p>
        </p:txBody>
      </p:sp>
      <p:sp>
        <p:nvSpPr>
          <p:cNvPr id="44072" name="Text Box 36"/>
          <p:cNvSpPr txBox="1">
            <a:spLocks noChangeArrowheads="1"/>
          </p:cNvSpPr>
          <p:nvPr/>
        </p:nvSpPr>
        <p:spPr bwMode="auto">
          <a:xfrm>
            <a:off x="1185863" y="4867275"/>
            <a:ext cx="2159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5</a:t>
            </a:r>
          </a:p>
        </p:txBody>
      </p:sp>
      <p:sp>
        <p:nvSpPr>
          <p:cNvPr id="44073" name="Text Box 37"/>
          <p:cNvSpPr txBox="1">
            <a:spLocks noChangeArrowheads="1"/>
          </p:cNvSpPr>
          <p:nvPr/>
        </p:nvSpPr>
        <p:spPr bwMode="auto">
          <a:xfrm>
            <a:off x="1041400" y="4148138"/>
            <a:ext cx="4318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10</a:t>
            </a:r>
          </a:p>
        </p:txBody>
      </p:sp>
      <p:sp>
        <p:nvSpPr>
          <p:cNvPr id="44074" name="Text Box 38"/>
          <p:cNvSpPr txBox="1">
            <a:spLocks noChangeArrowheads="1"/>
          </p:cNvSpPr>
          <p:nvPr/>
        </p:nvSpPr>
        <p:spPr bwMode="auto">
          <a:xfrm>
            <a:off x="1041400" y="3427413"/>
            <a:ext cx="4318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15</a:t>
            </a:r>
          </a:p>
        </p:txBody>
      </p:sp>
      <p:sp>
        <p:nvSpPr>
          <p:cNvPr id="44075" name="Line 39"/>
          <p:cNvSpPr>
            <a:spLocks noChangeShapeType="1"/>
          </p:cNvSpPr>
          <p:nvPr/>
        </p:nvSpPr>
        <p:spPr bwMode="auto">
          <a:xfrm>
            <a:off x="1474788" y="3282950"/>
            <a:ext cx="3527425" cy="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76" name="Line 40"/>
          <p:cNvSpPr>
            <a:spLocks noChangeShapeType="1"/>
          </p:cNvSpPr>
          <p:nvPr/>
        </p:nvSpPr>
        <p:spPr bwMode="auto">
          <a:xfrm flipH="1">
            <a:off x="5002213" y="3282950"/>
            <a:ext cx="1587" cy="2449513"/>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77" name="Text Box 41"/>
          <p:cNvSpPr txBox="1">
            <a:spLocks noChangeArrowheads="1"/>
          </p:cNvSpPr>
          <p:nvPr/>
        </p:nvSpPr>
        <p:spPr bwMode="auto">
          <a:xfrm>
            <a:off x="1185863" y="4651375"/>
            <a:ext cx="215900" cy="214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800">
                <a:solidFill>
                  <a:schemeClr val="tx2"/>
                </a:solidFill>
                <a:latin typeface="Arial" charset="0"/>
              </a:rPr>
              <a:t>7</a:t>
            </a:r>
          </a:p>
        </p:txBody>
      </p:sp>
      <p:sp>
        <p:nvSpPr>
          <p:cNvPr id="44078" name="Text Box 42"/>
          <p:cNvSpPr txBox="1">
            <a:spLocks noChangeArrowheads="1"/>
          </p:cNvSpPr>
          <p:nvPr/>
        </p:nvSpPr>
        <p:spPr bwMode="auto">
          <a:xfrm>
            <a:off x="1185863" y="4508500"/>
            <a:ext cx="215900" cy="214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800">
                <a:solidFill>
                  <a:schemeClr val="tx2"/>
                </a:solidFill>
                <a:latin typeface="Arial" charset="0"/>
              </a:rPr>
              <a:t>8</a:t>
            </a:r>
          </a:p>
        </p:txBody>
      </p:sp>
      <p:sp>
        <p:nvSpPr>
          <p:cNvPr id="44079" name="Text Box 43"/>
          <p:cNvSpPr txBox="1">
            <a:spLocks noChangeArrowheads="1"/>
          </p:cNvSpPr>
          <p:nvPr/>
        </p:nvSpPr>
        <p:spPr bwMode="auto">
          <a:xfrm>
            <a:off x="1114425" y="3932238"/>
            <a:ext cx="360363"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800">
                <a:solidFill>
                  <a:schemeClr val="tx2"/>
                </a:solidFill>
                <a:latin typeface="Arial" charset="0"/>
              </a:rPr>
              <a:t>12</a:t>
            </a:r>
          </a:p>
        </p:txBody>
      </p:sp>
      <p:sp>
        <p:nvSpPr>
          <p:cNvPr id="44080" name="Text Box 44"/>
          <p:cNvSpPr txBox="1">
            <a:spLocks noChangeArrowheads="1"/>
          </p:cNvSpPr>
          <p:nvPr/>
        </p:nvSpPr>
        <p:spPr bwMode="auto">
          <a:xfrm>
            <a:off x="1114425" y="3787775"/>
            <a:ext cx="360363" cy="214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800">
                <a:solidFill>
                  <a:schemeClr val="tx2"/>
                </a:solidFill>
                <a:latin typeface="Arial" charset="0"/>
              </a:rPr>
              <a:t>13</a:t>
            </a:r>
          </a:p>
        </p:txBody>
      </p:sp>
      <p:sp>
        <p:nvSpPr>
          <p:cNvPr id="44081" name="Line 45"/>
          <p:cNvSpPr>
            <a:spLocks noChangeShapeType="1"/>
          </p:cNvSpPr>
          <p:nvPr/>
        </p:nvSpPr>
        <p:spPr bwMode="auto">
          <a:xfrm>
            <a:off x="1547813" y="3140075"/>
            <a:ext cx="2951162" cy="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82" name="Line 46"/>
          <p:cNvSpPr>
            <a:spLocks noChangeShapeType="1"/>
          </p:cNvSpPr>
          <p:nvPr/>
        </p:nvSpPr>
        <p:spPr bwMode="auto">
          <a:xfrm>
            <a:off x="4498975" y="3140075"/>
            <a:ext cx="0" cy="2592388"/>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83" name="Line 47"/>
          <p:cNvSpPr>
            <a:spLocks noChangeShapeType="1"/>
          </p:cNvSpPr>
          <p:nvPr/>
        </p:nvSpPr>
        <p:spPr bwMode="auto">
          <a:xfrm>
            <a:off x="1474788" y="4003675"/>
            <a:ext cx="4032250" cy="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84" name="Line 48"/>
          <p:cNvSpPr>
            <a:spLocks noChangeShapeType="1"/>
          </p:cNvSpPr>
          <p:nvPr/>
        </p:nvSpPr>
        <p:spPr bwMode="auto">
          <a:xfrm>
            <a:off x="5507038" y="4003675"/>
            <a:ext cx="0" cy="1800225"/>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85" name="Rectangle 49"/>
          <p:cNvSpPr>
            <a:spLocks noChangeArrowheads="1"/>
          </p:cNvSpPr>
          <p:nvPr/>
        </p:nvSpPr>
        <p:spPr bwMode="auto">
          <a:xfrm>
            <a:off x="5435600" y="4003675"/>
            <a:ext cx="71438" cy="71438"/>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44086" name="Rectangle 50"/>
          <p:cNvSpPr>
            <a:spLocks noChangeArrowheads="1"/>
          </p:cNvSpPr>
          <p:nvPr/>
        </p:nvSpPr>
        <p:spPr bwMode="auto">
          <a:xfrm>
            <a:off x="4427538" y="3140075"/>
            <a:ext cx="71437" cy="71438"/>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44087" name="Rectangle 51"/>
          <p:cNvSpPr>
            <a:spLocks noChangeArrowheads="1"/>
          </p:cNvSpPr>
          <p:nvPr/>
        </p:nvSpPr>
        <p:spPr bwMode="auto">
          <a:xfrm>
            <a:off x="4932363" y="3282950"/>
            <a:ext cx="71437" cy="71438"/>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44088" name="Text Box 52"/>
          <p:cNvSpPr txBox="1">
            <a:spLocks noChangeArrowheads="1"/>
          </p:cNvSpPr>
          <p:nvPr/>
        </p:nvSpPr>
        <p:spPr bwMode="auto">
          <a:xfrm>
            <a:off x="4211638" y="2924175"/>
            <a:ext cx="8636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(3,2)</a:t>
            </a:r>
          </a:p>
        </p:txBody>
      </p:sp>
      <p:sp>
        <p:nvSpPr>
          <p:cNvPr id="44089" name="Text Box 53"/>
          <p:cNvSpPr txBox="1">
            <a:spLocks noChangeArrowheads="1"/>
          </p:cNvSpPr>
          <p:nvPr/>
        </p:nvSpPr>
        <p:spPr bwMode="auto">
          <a:xfrm>
            <a:off x="5003800" y="3787775"/>
            <a:ext cx="6477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(2,1)</a:t>
            </a:r>
          </a:p>
        </p:txBody>
      </p:sp>
      <p:sp>
        <p:nvSpPr>
          <p:cNvPr id="44090" name="Text Box 54"/>
          <p:cNvSpPr txBox="1">
            <a:spLocks noChangeArrowheads="1"/>
          </p:cNvSpPr>
          <p:nvPr/>
        </p:nvSpPr>
        <p:spPr bwMode="auto">
          <a:xfrm>
            <a:off x="4643438" y="3067050"/>
            <a:ext cx="8636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(3,1)</a:t>
            </a:r>
          </a:p>
        </p:txBody>
      </p:sp>
      <p:sp>
        <p:nvSpPr>
          <p:cNvPr id="44091" name="Text Box 55"/>
          <p:cNvSpPr txBox="1">
            <a:spLocks noChangeArrowheads="1"/>
          </p:cNvSpPr>
          <p:nvPr/>
        </p:nvSpPr>
        <p:spPr bwMode="auto">
          <a:xfrm>
            <a:off x="971550" y="2274888"/>
            <a:ext cx="8636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Area</a:t>
            </a:r>
          </a:p>
        </p:txBody>
      </p:sp>
      <p:sp>
        <p:nvSpPr>
          <p:cNvPr id="44092" name="Text Box 56"/>
          <p:cNvSpPr txBox="1">
            <a:spLocks noChangeArrowheads="1"/>
          </p:cNvSpPr>
          <p:nvPr/>
        </p:nvSpPr>
        <p:spPr bwMode="auto">
          <a:xfrm>
            <a:off x="5940425" y="5516563"/>
            <a:ext cx="8636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Latency</a:t>
            </a:r>
          </a:p>
        </p:txBody>
      </p:sp>
      <p:sp>
        <p:nvSpPr>
          <p:cNvPr id="44093" name="Line 57"/>
          <p:cNvSpPr>
            <a:spLocks noChangeShapeType="1"/>
          </p:cNvSpPr>
          <p:nvPr/>
        </p:nvSpPr>
        <p:spPr bwMode="auto">
          <a:xfrm>
            <a:off x="1403350" y="3425825"/>
            <a:ext cx="144463"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94" name="Line 58"/>
          <p:cNvSpPr>
            <a:spLocks noChangeShapeType="1"/>
          </p:cNvSpPr>
          <p:nvPr/>
        </p:nvSpPr>
        <p:spPr bwMode="auto">
          <a:xfrm>
            <a:off x="1403350" y="3282950"/>
            <a:ext cx="144463"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95" name="Line 59"/>
          <p:cNvSpPr>
            <a:spLocks noChangeShapeType="1"/>
          </p:cNvSpPr>
          <p:nvPr/>
        </p:nvSpPr>
        <p:spPr bwMode="auto">
          <a:xfrm>
            <a:off x="1403350" y="3138488"/>
            <a:ext cx="144463"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96" name="Line 60"/>
          <p:cNvSpPr>
            <a:spLocks noChangeShapeType="1"/>
          </p:cNvSpPr>
          <p:nvPr/>
        </p:nvSpPr>
        <p:spPr bwMode="auto">
          <a:xfrm>
            <a:off x="1403350" y="2994025"/>
            <a:ext cx="144463"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97" name="Line 61"/>
          <p:cNvSpPr>
            <a:spLocks noChangeShapeType="1"/>
          </p:cNvSpPr>
          <p:nvPr/>
        </p:nvSpPr>
        <p:spPr bwMode="auto">
          <a:xfrm>
            <a:off x="1403350" y="2851150"/>
            <a:ext cx="144463"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098" name="Text Box 62"/>
          <p:cNvSpPr txBox="1">
            <a:spLocks noChangeArrowheads="1"/>
          </p:cNvSpPr>
          <p:nvPr/>
        </p:nvSpPr>
        <p:spPr bwMode="auto">
          <a:xfrm>
            <a:off x="1042988" y="2708275"/>
            <a:ext cx="4318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20</a:t>
            </a:r>
          </a:p>
        </p:txBody>
      </p:sp>
      <p:sp>
        <p:nvSpPr>
          <p:cNvPr id="44099" name="Text Box 63"/>
          <p:cNvSpPr txBox="1">
            <a:spLocks noChangeArrowheads="1"/>
          </p:cNvSpPr>
          <p:nvPr/>
        </p:nvSpPr>
        <p:spPr bwMode="auto">
          <a:xfrm>
            <a:off x="1114425" y="3067050"/>
            <a:ext cx="360363" cy="214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800">
                <a:solidFill>
                  <a:schemeClr val="tx2"/>
                </a:solidFill>
                <a:latin typeface="Arial" charset="0"/>
              </a:rPr>
              <a:t>18</a:t>
            </a:r>
          </a:p>
        </p:txBody>
      </p:sp>
      <p:sp>
        <p:nvSpPr>
          <p:cNvPr id="44100" name="Text Box 64"/>
          <p:cNvSpPr txBox="1">
            <a:spLocks noChangeArrowheads="1"/>
          </p:cNvSpPr>
          <p:nvPr/>
        </p:nvSpPr>
        <p:spPr bwMode="auto">
          <a:xfrm>
            <a:off x="1114425" y="3211513"/>
            <a:ext cx="360363"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800">
                <a:solidFill>
                  <a:schemeClr val="tx2"/>
                </a:solidFill>
                <a:latin typeface="Arial" charset="0"/>
              </a:rPr>
              <a:t>17</a:t>
            </a:r>
          </a:p>
        </p:txBody>
      </p:sp>
      <p:sp>
        <p:nvSpPr>
          <p:cNvPr id="44101" name="Line 66"/>
          <p:cNvSpPr>
            <a:spLocks noChangeShapeType="1"/>
          </p:cNvSpPr>
          <p:nvPr/>
        </p:nvSpPr>
        <p:spPr bwMode="auto">
          <a:xfrm flipV="1">
            <a:off x="5508625" y="3716338"/>
            <a:ext cx="3024188" cy="201612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4102" name="Text Box 67"/>
          <p:cNvSpPr txBox="1">
            <a:spLocks noChangeArrowheads="1"/>
          </p:cNvSpPr>
          <p:nvPr/>
        </p:nvSpPr>
        <p:spPr bwMode="auto">
          <a:xfrm>
            <a:off x="5508625" y="5661025"/>
            <a:ext cx="36195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30</a:t>
            </a:r>
          </a:p>
        </p:txBody>
      </p:sp>
      <p:sp>
        <p:nvSpPr>
          <p:cNvPr id="44103" name="Text Box 68"/>
          <p:cNvSpPr txBox="1">
            <a:spLocks noChangeArrowheads="1"/>
          </p:cNvSpPr>
          <p:nvPr/>
        </p:nvSpPr>
        <p:spPr bwMode="auto">
          <a:xfrm>
            <a:off x="7740650" y="4148138"/>
            <a:ext cx="36195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40</a:t>
            </a:r>
          </a:p>
        </p:txBody>
      </p:sp>
      <p:sp>
        <p:nvSpPr>
          <p:cNvPr id="44104" name="Line 69"/>
          <p:cNvSpPr>
            <a:spLocks noChangeShapeType="1"/>
          </p:cNvSpPr>
          <p:nvPr/>
        </p:nvSpPr>
        <p:spPr bwMode="auto">
          <a:xfrm>
            <a:off x="3779838" y="3141663"/>
            <a:ext cx="3527425" cy="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105" name="Line 70"/>
          <p:cNvSpPr>
            <a:spLocks noChangeShapeType="1"/>
          </p:cNvSpPr>
          <p:nvPr/>
        </p:nvSpPr>
        <p:spPr bwMode="auto">
          <a:xfrm>
            <a:off x="3779838" y="2997200"/>
            <a:ext cx="3527425" cy="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106" name="Line 71"/>
          <p:cNvSpPr>
            <a:spLocks noChangeShapeType="1"/>
          </p:cNvSpPr>
          <p:nvPr/>
        </p:nvSpPr>
        <p:spPr bwMode="auto">
          <a:xfrm>
            <a:off x="7307263" y="2997200"/>
            <a:ext cx="0" cy="1152525"/>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107" name="Line 72"/>
          <p:cNvSpPr>
            <a:spLocks noChangeShapeType="1"/>
          </p:cNvSpPr>
          <p:nvPr/>
        </p:nvSpPr>
        <p:spPr bwMode="auto">
          <a:xfrm>
            <a:off x="3779838" y="2276475"/>
            <a:ext cx="2016125" cy="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108" name="Line 73"/>
          <p:cNvSpPr>
            <a:spLocks noChangeShapeType="1"/>
          </p:cNvSpPr>
          <p:nvPr/>
        </p:nvSpPr>
        <p:spPr bwMode="auto">
          <a:xfrm>
            <a:off x="5795963" y="2276475"/>
            <a:ext cx="0" cy="187325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109" name="Line 74"/>
          <p:cNvSpPr>
            <a:spLocks noChangeShapeType="1"/>
          </p:cNvSpPr>
          <p:nvPr/>
        </p:nvSpPr>
        <p:spPr bwMode="auto">
          <a:xfrm>
            <a:off x="3779838" y="2420938"/>
            <a:ext cx="2519362" cy="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110" name="Line 75"/>
          <p:cNvSpPr>
            <a:spLocks noChangeShapeType="1"/>
          </p:cNvSpPr>
          <p:nvPr/>
        </p:nvSpPr>
        <p:spPr bwMode="auto">
          <a:xfrm>
            <a:off x="6299200" y="2420938"/>
            <a:ext cx="0" cy="1728787"/>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111" name="Rectangle 76"/>
          <p:cNvSpPr>
            <a:spLocks noChangeArrowheads="1"/>
          </p:cNvSpPr>
          <p:nvPr/>
        </p:nvSpPr>
        <p:spPr bwMode="auto">
          <a:xfrm>
            <a:off x="6227763" y="2420938"/>
            <a:ext cx="71437" cy="71437"/>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44112" name="Rectangle 77"/>
          <p:cNvSpPr>
            <a:spLocks noChangeArrowheads="1"/>
          </p:cNvSpPr>
          <p:nvPr/>
        </p:nvSpPr>
        <p:spPr bwMode="auto">
          <a:xfrm>
            <a:off x="5722938" y="2276475"/>
            <a:ext cx="71437" cy="71438"/>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44113" name="Rectangle 78"/>
          <p:cNvSpPr>
            <a:spLocks noChangeArrowheads="1"/>
          </p:cNvSpPr>
          <p:nvPr/>
        </p:nvSpPr>
        <p:spPr bwMode="auto">
          <a:xfrm>
            <a:off x="7235825" y="2997200"/>
            <a:ext cx="71438" cy="71438"/>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44114" name="Rectangle 79"/>
          <p:cNvSpPr>
            <a:spLocks noChangeArrowheads="1"/>
          </p:cNvSpPr>
          <p:nvPr/>
        </p:nvSpPr>
        <p:spPr bwMode="auto">
          <a:xfrm>
            <a:off x="7235825" y="3141663"/>
            <a:ext cx="73025" cy="71437"/>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44115" name="Text Box 80"/>
          <p:cNvSpPr txBox="1">
            <a:spLocks noChangeArrowheads="1"/>
          </p:cNvSpPr>
          <p:nvPr/>
        </p:nvSpPr>
        <p:spPr bwMode="auto">
          <a:xfrm>
            <a:off x="5291138" y="1989138"/>
            <a:ext cx="8636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(2,2)</a:t>
            </a:r>
          </a:p>
        </p:txBody>
      </p:sp>
      <p:sp>
        <p:nvSpPr>
          <p:cNvPr id="44116" name="Text Box 81"/>
          <p:cNvSpPr txBox="1">
            <a:spLocks noChangeArrowheads="1"/>
          </p:cNvSpPr>
          <p:nvPr/>
        </p:nvSpPr>
        <p:spPr bwMode="auto">
          <a:xfrm>
            <a:off x="6011863" y="2205038"/>
            <a:ext cx="8636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(2,1)</a:t>
            </a:r>
          </a:p>
        </p:txBody>
      </p:sp>
      <p:sp>
        <p:nvSpPr>
          <p:cNvPr id="44117" name="Text Box 82"/>
          <p:cNvSpPr txBox="1">
            <a:spLocks noChangeArrowheads="1"/>
          </p:cNvSpPr>
          <p:nvPr/>
        </p:nvSpPr>
        <p:spPr bwMode="auto">
          <a:xfrm>
            <a:off x="6946900" y="2781300"/>
            <a:ext cx="8636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(1,2)</a:t>
            </a:r>
          </a:p>
        </p:txBody>
      </p:sp>
      <p:sp>
        <p:nvSpPr>
          <p:cNvPr id="44118" name="Text Box 83"/>
          <p:cNvSpPr txBox="1">
            <a:spLocks noChangeArrowheads="1"/>
          </p:cNvSpPr>
          <p:nvPr/>
        </p:nvSpPr>
        <p:spPr bwMode="auto">
          <a:xfrm>
            <a:off x="7091363" y="3068638"/>
            <a:ext cx="8636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(1,1)</a:t>
            </a:r>
          </a:p>
        </p:txBody>
      </p:sp>
      <p:sp>
        <p:nvSpPr>
          <p:cNvPr id="44119" name="Line 85"/>
          <p:cNvSpPr>
            <a:spLocks noChangeShapeType="1"/>
          </p:cNvSpPr>
          <p:nvPr/>
        </p:nvSpPr>
        <p:spPr bwMode="auto">
          <a:xfrm>
            <a:off x="3779838" y="1268413"/>
            <a:ext cx="4032250" cy="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120" name="Line 86"/>
          <p:cNvSpPr>
            <a:spLocks noChangeShapeType="1"/>
          </p:cNvSpPr>
          <p:nvPr/>
        </p:nvSpPr>
        <p:spPr bwMode="auto">
          <a:xfrm>
            <a:off x="7812088" y="1268413"/>
            <a:ext cx="0" cy="2881312"/>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121" name="Line 87"/>
          <p:cNvSpPr>
            <a:spLocks noChangeShapeType="1"/>
          </p:cNvSpPr>
          <p:nvPr/>
        </p:nvSpPr>
        <p:spPr bwMode="auto">
          <a:xfrm flipH="1">
            <a:off x="5003800" y="4149725"/>
            <a:ext cx="2305050" cy="1584325"/>
          </a:xfrm>
          <a:prstGeom prst="line">
            <a:avLst/>
          </a:prstGeom>
          <a:noFill/>
          <a:ln w="12700">
            <a:solidFill>
              <a:schemeClr val="tx1"/>
            </a:solidFill>
            <a:prstDash val="sysDot"/>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122" name="Line 88"/>
          <p:cNvSpPr>
            <a:spLocks noChangeShapeType="1"/>
          </p:cNvSpPr>
          <p:nvPr/>
        </p:nvSpPr>
        <p:spPr bwMode="auto">
          <a:xfrm flipH="1">
            <a:off x="3995738" y="4149725"/>
            <a:ext cx="2305050" cy="1584325"/>
          </a:xfrm>
          <a:prstGeom prst="line">
            <a:avLst/>
          </a:prstGeom>
          <a:noFill/>
          <a:ln w="12700">
            <a:solidFill>
              <a:schemeClr val="tx1"/>
            </a:solidFill>
            <a:prstDash val="sysDot"/>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123" name="Line 89"/>
          <p:cNvSpPr>
            <a:spLocks noChangeShapeType="1"/>
          </p:cNvSpPr>
          <p:nvPr/>
        </p:nvSpPr>
        <p:spPr bwMode="auto">
          <a:xfrm flipH="1">
            <a:off x="3492500" y="4149725"/>
            <a:ext cx="2303463" cy="1584325"/>
          </a:xfrm>
          <a:prstGeom prst="line">
            <a:avLst/>
          </a:prstGeom>
          <a:noFill/>
          <a:ln w="12700">
            <a:solidFill>
              <a:schemeClr val="tx1"/>
            </a:solidFill>
            <a:prstDash val="sysDot"/>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124" name="Line 90"/>
          <p:cNvSpPr>
            <a:spLocks noChangeShapeType="1"/>
          </p:cNvSpPr>
          <p:nvPr/>
        </p:nvSpPr>
        <p:spPr bwMode="auto">
          <a:xfrm flipH="1">
            <a:off x="1476375" y="2276475"/>
            <a:ext cx="2303463" cy="1584325"/>
          </a:xfrm>
          <a:prstGeom prst="line">
            <a:avLst/>
          </a:prstGeom>
          <a:noFill/>
          <a:ln w="12700">
            <a:solidFill>
              <a:schemeClr val="tx1"/>
            </a:solidFill>
            <a:prstDash val="sysDot"/>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125" name="Line 91"/>
          <p:cNvSpPr>
            <a:spLocks noChangeShapeType="1"/>
          </p:cNvSpPr>
          <p:nvPr/>
        </p:nvSpPr>
        <p:spPr bwMode="auto">
          <a:xfrm flipH="1">
            <a:off x="1476375" y="2420938"/>
            <a:ext cx="2303463" cy="1584325"/>
          </a:xfrm>
          <a:prstGeom prst="line">
            <a:avLst/>
          </a:prstGeom>
          <a:noFill/>
          <a:ln w="12700">
            <a:solidFill>
              <a:schemeClr val="tx1"/>
            </a:solidFill>
            <a:prstDash val="sysDot"/>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126" name="Line 92"/>
          <p:cNvSpPr>
            <a:spLocks noChangeShapeType="1"/>
          </p:cNvSpPr>
          <p:nvPr/>
        </p:nvSpPr>
        <p:spPr bwMode="auto">
          <a:xfrm flipH="1">
            <a:off x="1476375" y="2997200"/>
            <a:ext cx="2303463" cy="1584325"/>
          </a:xfrm>
          <a:prstGeom prst="line">
            <a:avLst/>
          </a:prstGeom>
          <a:noFill/>
          <a:ln w="12700">
            <a:solidFill>
              <a:schemeClr val="tx1"/>
            </a:solidFill>
            <a:prstDash val="sysDot"/>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127" name="Line 93"/>
          <p:cNvSpPr>
            <a:spLocks noChangeShapeType="1"/>
          </p:cNvSpPr>
          <p:nvPr/>
        </p:nvSpPr>
        <p:spPr bwMode="auto">
          <a:xfrm flipH="1">
            <a:off x="1476375" y="3141663"/>
            <a:ext cx="2303463" cy="1582737"/>
          </a:xfrm>
          <a:prstGeom prst="line">
            <a:avLst/>
          </a:prstGeom>
          <a:noFill/>
          <a:ln w="12700">
            <a:solidFill>
              <a:schemeClr val="tx1"/>
            </a:solidFill>
            <a:prstDash val="sysDot"/>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128" name="Text Box 94"/>
          <p:cNvSpPr txBox="1">
            <a:spLocks noChangeArrowheads="1"/>
          </p:cNvSpPr>
          <p:nvPr/>
        </p:nvSpPr>
        <p:spPr bwMode="auto">
          <a:xfrm rot="-2219154">
            <a:off x="7740650" y="3644900"/>
            <a:ext cx="8636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Cycle-time</a:t>
            </a:r>
          </a:p>
        </p:txBody>
      </p:sp>
      <p:sp>
        <p:nvSpPr>
          <p:cNvPr id="44129" name="Text Box 95"/>
          <p:cNvSpPr txBox="1">
            <a:spLocks noChangeArrowheads="1"/>
          </p:cNvSpPr>
          <p:nvPr/>
        </p:nvSpPr>
        <p:spPr bwMode="auto">
          <a:xfrm>
            <a:off x="7092950" y="2781300"/>
            <a:ext cx="33655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800" b="0">
                <a:solidFill>
                  <a:srgbClr val="FF3300"/>
                </a:solidFill>
                <a:latin typeface="Arial" charset="0"/>
              </a:rPr>
              <a:t>X</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45059"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0B16D134-F896-E146-919C-83D4DD48B3E4}" type="slidenum">
              <a:rPr lang="en-US" sz="1400" b="0"/>
              <a:pPr/>
              <a:t>42</a:t>
            </a:fld>
            <a:endParaRPr lang="en-US" sz="1400" b="0"/>
          </a:p>
        </p:txBody>
      </p:sp>
      <p:sp>
        <p:nvSpPr>
          <p:cNvPr id="45060" name="Rectangle 2"/>
          <p:cNvSpPr>
            <a:spLocks noGrp="1" noChangeArrowheads="1"/>
          </p:cNvSpPr>
          <p:nvPr>
            <p:ph type="title"/>
          </p:nvPr>
        </p:nvSpPr>
        <p:spPr/>
        <p:txBody>
          <a:bodyPr/>
          <a:lstStyle/>
          <a:p>
            <a:r>
              <a:rPr lang="en-US">
                <a:latin typeface="Arial Narrow" charset="0"/>
              </a:rPr>
              <a:t>Summary</a:t>
            </a:r>
          </a:p>
        </p:txBody>
      </p:sp>
      <p:sp>
        <p:nvSpPr>
          <p:cNvPr id="45061" name="Rectangle 3"/>
          <p:cNvSpPr>
            <a:spLocks noGrp="1" noChangeArrowheads="1"/>
          </p:cNvSpPr>
          <p:nvPr>
            <p:ph type="body" idx="1"/>
          </p:nvPr>
        </p:nvSpPr>
        <p:spPr/>
        <p:txBody>
          <a:bodyPr/>
          <a:lstStyle/>
          <a:p>
            <a:r>
              <a:rPr lang="en-US">
                <a:latin typeface="Arial Narrow" charset="0"/>
              </a:rPr>
              <a:t>Behavioral optimization:</a:t>
            </a:r>
          </a:p>
          <a:p>
            <a:pPr lvl="1"/>
            <a:r>
              <a:rPr lang="en-US">
                <a:latin typeface="Arial Narrow" charset="0"/>
              </a:rPr>
              <a:t>Create abstract models from HDL models</a:t>
            </a:r>
          </a:p>
          <a:p>
            <a:pPr lvl="1"/>
            <a:r>
              <a:rPr lang="en-US">
                <a:latin typeface="Arial Narrow" charset="0"/>
              </a:rPr>
              <a:t>Optimize models without considering implementation parameters</a:t>
            </a:r>
          </a:p>
          <a:p>
            <a:r>
              <a:rPr lang="en-US">
                <a:latin typeface="Arial Narrow" charset="0"/>
              </a:rPr>
              <a:t>Architectural synthesis and optimization</a:t>
            </a:r>
          </a:p>
          <a:p>
            <a:pPr lvl="1"/>
            <a:r>
              <a:rPr lang="en-US">
                <a:latin typeface="Arial Narrow" charset="0"/>
              </a:rPr>
              <a:t>Consider resource parameters</a:t>
            </a:r>
          </a:p>
          <a:p>
            <a:pPr lvl="1"/>
            <a:r>
              <a:rPr lang="en-US">
                <a:latin typeface="Arial Narrow" charset="0"/>
              </a:rPr>
              <a:t>Multiple-criteria optimization problem:</a:t>
            </a:r>
          </a:p>
          <a:p>
            <a:pPr lvl="2"/>
            <a:r>
              <a:rPr lang="en-US">
                <a:latin typeface="Arial Narrow" charset="0"/>
              </a:rPr>
              <a:t>area, latency, cycle-time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7171"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AE83D8E7-1B51-6341-845B-91AA7A4026AE}" type="slidenum">
              <a:rPr lang="en-US" sz="1400" b="0"/>
              <a:pPr/>
              <a:t>5</a:t>
            </a:fld>
            <a:endParaRPr lang="en-US" sz="1400" b="0"/>
          </a:p>
        </p:txBody>
      </p:sp>
      <p:sp>
        <p:nvSpPr>
          <p:cNvPr id="7172" name="Rectangle 2"/>
          <p:cNvSpPr>
            <a:spLocks noGrp="1" noChangeArrowheads="1"/>
          </p:cNvSpPr>
          <p:nvPr>
            <p:ph type="title"/>
          </p:nvPr>
        </p:nvSpPr>
        <p:spPr>
          <a:xfrm>
            <a:off x="711200" y="0"/>
            <a:ext cx="7772400" cy="965200"/>
          </a:xfrm>
        </p:spPr>
        <p:txBody>
          <a:bodyPr/>
          <a:lstStyle/>
          <a:p>
            <a:r>
              <a:rPr lang="en-US">
                <a:latin typeface="Arial Narrow" charset="0"/>
              </a:rPr>
              <a:t>Example</a:t>
            </a:r>
            <a:br>
              <a:rPr lang="en-US">
                <a:latin typeface="Arial Narrow" charset="0"/>
              </a:rPr>
            </a:br>
            <a:r>
              <a:rPr lang="en-US">
                <a:latin typeface="Arial Narrow" charset="0"/>
              </a:rPr>
              <a:t>Differential equation solver</a:t>
            </a:r>
          </a:p>
        </p:txBody>
      </p:sp>
      <p:sp>
        <p:nvSpPr>
          <p:cNvPr id="7173" name="Rectangle 3"/>
          <p:cNvSpPr>
            <a:spLocks noGrp="1" noChangeArrowheads="1"/>
          </p:cNvSpPr>
          <p:nvPr>
            <p:ph type="body" idx="1"/>
          </p:nvPr>
        </p:nvSpPr>
        <p:spPr>
          <a:xfrm>
            <a:off x="1692275" y="1844675"/>
            <a:ext cx="6192838" cy="4043363"/>
          </a:xfrm>
        </p:spPr>
        <p:txBody>
          <a:bodyPr/>
          <a:lstStyle/>
          <a:p>
            <a:pPr marL="342900" indent="-342900">
              <a:lnSpc>
                <a:spcPct val="90000"/>
              </a:lnSpc>
              <a:buClr>
                <a:schemeClr val="tx1"/>
              </a:buClr>
              <a:buFont typeface="Monotype Sorts" charset="0"/>
              <a:buNone/>
            </a:pPr>
            <a:r>
              <a:rPr lang="en-US" sz="2000">
                <a:latin typeface="Arial Narrow" charset="0"/>
              </a:rPr>
              <a:t>diffeq {</a:t>
            </a:r>
          </a:p>
          <a:p>
            <a:pPr marL="742950" lvl="1" indent="-285750">
              <a:lnSpc>
                <a:spcPct val="90000"/>
              </a:lnSpc>
              <a:buClr>
                <a:schemeClr val="tx1"/>
              </a:buClr>
              <a:buFont typeface="Monotype Sorts" charset="0"/>
              <a:buNone/>
            </a:pPr>
            <a:r>
              <a:rPr lang="en-US" sz="1800">
                <a:latin typeface="Arial Narrow" charset="0"/>
              </a:rPr>
              <a:t>read ( </a:t>
            </a:r>
            <a:r>
              <a:rPr lang="en-US" sz="1800" i="1">
                <a:latin typeface="Arial Narrow" charset="0"/>
              </a:rPr>
              <a:t>x, y, u, dx, a )</a:t>
            </a:r>
            <a:r>
              <a:rPr lang="en-US" sz="1800">
                <a:latin typeface="Arial Narrow" charset="0"/>
              </a:rPr>
              <a:t> ;</a:t>
            </a:r>
          </a:p>
          <a:p>
            <a:pPr marL="742950" lvl="1" indent="-285750">
              <a:lnSpc>
                <a:spcPct val="90000"/>
              </a:lnSpc>
              <a:buClr>
                <a:schemeClr val="tx1"/>
              </a:buClr>
              <a:buFont typeface="Monotype Sorts" charset="0"/>
              <a:buNone/>
            </a:pPr>
            <a:r>
              <a:rPr lang="en-US" sz="1800" b="0">
                <a:latin typeface="Arial Narrow" charset="0"/>
              </a:rPr>
              <a:t>repeat {</a:t>
            </a:r>
          </a:p>
          <a:p>
            <a:pPr marL="1143000" lvl="2">
              <a:lnSpc>
                <a:spcPct val="80000"/>
              </a:lnSpc>
              <a:buFont typeface="Monotype Sorts" charset="0"/>
              <a:buNone/>
            </a:pPr>
            <a:r>
              <a:rPr lang="en-US" sz="1600" i="1">
                <a:latin typeface="Arial Narrow" charset="0"/>
              </a:rPr>
              <a:t>xl = x + dx;</a:t>
            </a:r>
          </a:p>
          <a:p>
            <a:pPr marL="1143000" lvl="2">
              <a:lnSpc>
                <a:spcPct val="80000"/>
              </a:lnSpc>
              <a:buFont typeface="Monotype Sorts" charset="0"/>
              <a:buNone/>
            </a:pPr>
            <a:r>
              <a:rPr lang="en-US" sz="1600" i="1">
                <a:latin typeface="Arial Narrow" charset="0"/>
              </a:rPr>
              <a:t>ul = u – ( 3 </a:t>
            </a:r>
            <a:r>
              <a:rPr lang="en-US" sz="1600" b="0" baseline="18000">
                <a:latin typeface="Arial Narrow" charset="0"/>
              </a:rPr>
              <a:t>.</a:t>
            </a:r>
            <a:r>
              <a:rPr lang="en-US" sz="1600" i="1">
                <a:latin typeface="Arial Narrow" charset="0"/>
              </a:rPr>
              <a:t> x </a:t>
            </a:r>
            <a:r>
              <a:rPr lang="en-US" sz="1600" b="0" baseline="18000">
                <a:latin typeface="Arial Narrow" charset="0"/>
              </a:rPr>
              <a:t>.</a:t>
            </a:r>
            <a:r>
              <a:rPr lang="en-US" sz="1600" i="1">
                <a:latin typeface="Arial Narrow" charset="0"/>
              </a:rPr>
              <a:t> u </a:t>
            </a:r>
            <a:r>
              <a:rPr lang="en-US" sz="1600" b="0" baseline="18000">
                <a:latin typeface="Arial Narrow" charset="0"/>
              </a:rPr>
              <a:t>.</a:t>
            </a:r>
            <a:r>
              <a:rPr lang="en-US" sz="1600" i="1">
                <a:latin typeface="Arial Narrow" charset="0"/>
              </a:rPr>
              <a:t> dx ) – ( 3 </a:t>
            </a:r>
            <a:r>
              <a:rPr lang="en-US" sz="1600" b="0" baseline="18000">
                <a:latin typeface="Arial Narrow" charset="0"/>
              </a:rPr>
              <a:t>.</a:t>
            </a:r>
            <a:r>
              <a:rPr lang="en-US" sz="1600" i="1">
                <a:latin typeface="Arial Narrow" charset="0"/>
              </a:rPr>
              <a:t> y </a:t>
            </a:r>
            <a:r>
              <a:rPr lang="en-US" sz="1600" b="0" baseline="18000">
                <a:latin typeface="Arial Narrow" charset="0"/>
              </a:rPr>
              <a:t>.</a:t>
            </a:r>
            <a:r>
              <a:rPr lang="en-US" sz="1600" i="1">
                <a:latin typeface="Arial Narrow" charset="0"/>
              </a:rPr>
              <a:t> dx ) ;</a:t>
            </a:r>
          </a:p>
          <a:p>
            <a:pPr marL="1143000" lvl="2">
              <a:lnSpc>
                <a:spcPct val="80000"/>
              </a:lnSpc>
              <a:buFont typeface="Monotype Sorts" charset="0"/>
              <a:buNone/>
            </a:pPr>
            <a:r>
              <a:rPr lang="en-US" sz="1600" i="1">
                <a:latin typeface="Arial Narrow" charset="0"/>
              </a:rPr>
              <a:t>yl = y + u </a:t>
            </a:r>
            <a:r>
              <a:rPr lang="en-US" sz="1600" b="0" baseline="18000">
                <a:latin typeface="Arial Narrow" charset="0"/>
              </a:rPr>
              <a:t>.</a:t>
            </a:r>
            <a:r>
              <a:rPr lang="en-US" sz="1600" i="1">
                <a:latin typeface="Arial Narrow" charset="0"/>
              </a:rPr>
              <a:t> dx ;</a:t>
            </a:r>
          </a:p>
          <a:p>
            <a:pPr marL="1143000" lvl="2">
              <a:lnSpc>
                <a:spcPct val="80000"/>
              </a:lnSpc>
              <a:buFont typeface="Monotype Sorts" charset="0"/>
              <a:buNone/>
            </a:pPr>
            <a:r>
              <a:rPr lang="en-US" sz="1600" i="1">
                <a:latin typeface="Arial Narrow" charset="0"/>
              </a:rPr>
              <a:t>c = x &lt; a ;</a:t>
            </a:r>
          </a:p>
          <a:p>
            <a:pPr marL="1143000" lvl="2">
              <a:lnSpc>
                <a:spcPct val="80000"/>
              </a:lnSpc>
              <a:buFont typeface="Monotype Sorts" charset="0"/>
              <a:buNone/>
            </a:pPr>
            <a:r>
              <a:rPr lang="en-US" sz="1600" i="1">
                <a:latin typeface="Arial Narrow" charset="0"/>
              </a:rPr>
              <a:t>x = xl; u = ul; y = yl ;</a:t>
            </a:r>
          </a:p>
          <a:p>
            <a:pPr marL="742950" lvl="1" indent="-285750">
              <a:lnSpc>
                <a:spcPct val="90000"/>
              </a:lnSpc>
              <a:buClr>
                <a:schemeClr val="tx1"/>
              </a:buClr>
              <a:buFont typeface="Monotype Sorts" charset="0"/>
              <a:buNone/>
            </a:pPr>
            <a:r>
              <a:rPr lang="en-US" sz="1800" b="0">
                <a:latin typeface="Arial Narrow" charset="0"/>
              </a:rPr>
              <a:t>until </a:t>
            </a:r>
            <a:r>
              <a:rPr lang="en-US" sz="1800">
                <a:latin typeface="Arial Narrow" charset="0"/>
              </a:rPr>
              <a:t>( c );</a:t>
            </a:r>
          </a:p>
          <a:p>
            <a:pPr marL="342900" indent="-342900">
              <a:lnSpc>
                <a:spcPct val="90000"/>
              </a:lnSpc>
              <a:buClr>
                <a:schemeClr val="tx1"/>
              </a:buClr>
              <a:buFont typeface="Monotype Sorts" charset="0"/>
              <a:buNone/>
            </a:pPr>
            <a:r>
              <a:rPr lang="en-US" sz="2000">
                <a:latin typeface="Arial Narrow" charset="0"/>
              </a:rPr>
              <a:t>write ( </a:t>
            </a:r>
            <a:r>
              <a:rPr lang="en-US" sz="2000" i="1">
                <a:latin typeface="Arial Narrow" charset="0"/>
              </a:rPr>
              <a:t>y</a:t>
            </a:r>
            <a:r>
              <a:rPr lang="en-US" sz="2000">
                <a:latin typeface="Arial Narrow" charset="0"/>
              </a:rPr>
              <a:t> )</a:t>
            </a:r>
          </a:p>
          <a:p>
            <a:pPr marL="342900" indent="-342900">
              <a:lnSpc>
                <a:spcPct val="90000"/>
              </a:lnSpc>
              <a:buClr>
                <a:schemeClr val="tx1"/>
              </a:buClr>
              <a:buFont typeface="Monotype Sorts" charset="0"/>
              <a:buNone/>
            </a:pPr>
            <a:r>
              <a:rPr lang="en-US" sz="2000">
                <a:latin typeface="Arial Narrow" charset="0"/>
              </a:rPr>
              <a:t>}</a:t>
            </a:r>
          </a:p>
          <a:p>
            <a:pPr marL="1143000" lvl="2">
              <a:lnSpc>
                <a:spcPct val="80000"/>
              </a:lnSpc>
            </a:pPr>
            <a:endParaRPr lang="en-US" sz="1600" i="1">
              <a:latin typeface="Arial Narrow" charset="0"/>
            </a:endParaRPr>
          </a:p>
          <a:p>
            <a:pPr marL="1143000" lvl="2">
              <a:lnSpc>
                <a:spcPct val="80000"/>
              </a:lnSpc>
            </a:pPr>
            <a:endParaRPr lang="en-US" sz="1600" i="1">
              <a:latin typeface="Arial Narrow"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8195"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D7C3D4AD-5DA3-1F44-A39D-7AA71DD8586D}" type="slidenum">
              <a:rPr lang="en-US" sz="1400" b="0"/>
              <a:pPr/>
              <a:t>6</a:t>
            </a:fld>
            <a:endParaRPr lang="en-US" sz="1400" b="0"/>
          </a:p>
        </p:txBody>
      </p:sp>
      <p:sp>
        <p:nvSpPr>
          <p:cNvPr id="8196" name="Rectangle 2"/>
          <p:cNvSpPr>
            <a:spLocks noGrp="1" noChangeArrowheads="1"/>
          </p:cNvSpPr>
          <p:nvPr>
            <p:ph type="title"/>
          </p:nvPr>
        </p:nvSpPr>
        <p:spPr>
          <a:xfrm>
            <a:off x="709613" y="177800"/>
            <a:ext cx="7772400" cy="811213"/>
          </a:xfrm>
        </p:spPr>
        <p:txBody>
          <a:bodyPr/>
          <a:lstStyle/>
          <a:p>
            <a:r>
              <a:rPr lang="en-US">
                <a:latin typeface="Arial Narrow" charset="0"/>
              </a:rPr>
              <a:t>Example</a:t>
            </a:r>
          </a:p>
        </p:txBody>
      </p:sp>
      <p:grpSp>
        <p:nvGrpSpPr>
          <p:cNvPr id="8197" name="Group 3"/>
          <p:cNvGrpSpPr>
            <a:grpSpLocks/>
          </p:cNvGrpSpPr>
          <p:nvPr/>
        </p:nvGrpSpPr>
        <p:grpSpPr bwMode="auto">
          <a:xfrm>
            <a:off x="1547813" y="1341438"/>
            <a:ext cx="5978525" cy="1511300"/>
            <a:chOff x="1156" y="981"/>
            <a:chExt cx="3766" cy="952"/>
          </a:xfrm>
        </p:grpSpPr>
        <p:sp>
          <p:nvSpPr>
            <p:cNvPr id="8248" name="Rectangle 4"/>
            <p:cNvSpPr>
              <a:spLocks noChangeArrowheads="1"/>
            </p:cNvSpPr>
            <p:nvPr/>
          </p:nvSpPr>
          <p:spPr bwMode="auto">
            <a:xfrm>
              <a:off x="1156" y="1344"/>
              <a:ext cx="409" cy="362"/>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49" name="Rectangle 5"/>
            <p:cNvSpPr>
              <a:spLocks noChangeArrowheads="1"/>
            </p:cNvSpPr>
            <p:nvPr/>
          </p:nvSpPr>
          <p:spPr bwMode="auto">
            <a:xfrm>
              <a:off x="2018" y="1344"/>
              <a:ext cx="409" cy="362"/>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50" name="Rectangle 6"/>
            <p:cNvSpPr>
              <a:spLocks noChangeArrowheads="1"/>
            </p:cNvSpPr>
            <p:nvPr/>
          </p:nvSpPr>
          <p:spPr bwMode="auto">
            <a:xfrm>
              <a:off x="2925" y="1344"/>
              <a:ext cx="772" cy="362"/>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51" name="Rectangle 7"/>
            <p:cNvSpPr>
              <a:spLocks noChangeArrowheads="1"/>
            </p:cNvSpPr>
            <p:nvPr/>
          </p:nvSpPr>
          <p:spPr bwMode="auto">
            <a:xfrm>
              <a:off x="4150" y="1344"/>
              <a:ext cx="772" cy="362"/>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52" name="Line 8"/>
            <p:cNvSpPr>
              <a:spLocks noChangeShapeType="1"/>
            </p:cNvSpPr>
            <p:nvPr/>
          </p:nvSpPr>
          <p:spPr bwMode="auto">
            <a:xfrm flipH="1">
              <a:off x="3696" y="1480"/>
              <a:ext cx="454"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8253" name="Line 9"/>
            <p:cNvSpPr>
              <a:spLocks noChangeShapeType="1"/>
            </p:cNvSpPr>
            <p:nvPr/>
          </p:nvSpPr>
          <p:spPr bwMode="auto">
            <a:xfrm flipH="1">
              <a:off x="3696" y="1570"/>
              <a:ext cx="454" cy="0"/>
            </a:xfrm>
            <a:prstGeom prst="line">
              <a:avLst/>
            </a:prstGeom>
            <a:noFill/>
            <a:ln w="9525">
              <a:solidFill>
                <a:schemeClr val="tx1"/>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54" name="Line 10"/>
            <p:cNvSpPr>
              <a:spLocks noChangeShapeType="1"/>
            </p:cNvSpPr>
            <p:nvPr/>
          </p:nvSpPr>
          <p:spPr bwMode="auto">
            <a:xfrm flipV="1">
              <a:off x="3198" y="1706"/>
              <a:ext cx="0" cy="136"/>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8255" name="Line 11"/>
            <p:cNvSpPr>
              <a:spLocks noChangeShapeType="1"/>
            </p:cNvSpPr>
            <p:nvPr/>
          </p:nvSpPr>
          <p:spPr bwMode="auto">
            <a:xfrm flipH="1">
              <a:off x="2200" y="1842"/>
              <a:ext cx="99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56" name="Line 12"/>
            <p:cNvSpPr>
              <a:spLocks noChangeShapeType="1"/>
            </p:cNvSpPr>
            <p:nvPr/>
          </p:nvSpPr>
          <p:spPr bwMode="auto">
            <a:xfrm flipV="1">
              <a:off x="2200" y="1706"/>
              <a:ext cx="0" cy="1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57" name="Line 13"/>
            <p:cNvSpPr>
              <a:spLocks noChangeShapeType="1"/>
            </p:cNvSpPr>
            <p:nvPr/>
          </p:nvSpPr>
          <p:spPr bwMode="auto">
            <a:xfrm flipV="1">
              <a:off x="3424" y="1706"/>
              <a:ext cx="0" cy="22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8258" name="Line 14"/>
            <p:cNvSpPr>
              <a:spLocks noChangeShapeType="1"/>
            </p:cNvSpPr>
            <p:nvPr/>
          </p:nvSpPr>
          <p:spPr bwMode="auto">
            <a:xfrm flipH="1">
              <a:off x="1338" y="1933"/>
              <a:ext cx="2086"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59" name="Line 15"/>
            <p:cNvSpPr>
              <a:spLocks noChangeShapeType="1"/>
            </p:cNvSpPr>
            <p:nvPr/>
          </p:nvSpPr>
          <p:spPr bwMode="auto">
            <a:xfrm flipV="1">
              <a:off x="1338" y="1706"/>
              <a:ext cx="0" cy="22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60" name="Line 16"/>
            <p:cNvSpPr>
              <a:spLocks noChangeShapeType="1"/>
            </p:cNvSpPr>
            <p:nvPr/>
          </p:nvSpPr>
          <p:spPr bwMode="auto">
            <a:xfrm>
              <a:off x="2290" y="1207"/>
              <a:ext cx="0" cy="13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8261" name="Line 17"/>
            <p:cNvSpPr>
              <a:spLocks noChangeShapeType="1"/>
            </p:cNvSpPr>
            <p:nvPr/>
          </p:nvSpPr>
          <p:spPr bwMode="auto">
            <a:xfrm>
              <a:off x="2154" y="1162"/>
              <a:ext cx="0" cy="18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8262" name="Line 18"/>
            <p:cNvSpPr>
              <a:spLocks noChangeShapeType="1"/>
            </p:cNvSpPr>
            <p:nvPr/>
          </p:nvSpPr>
          <p:spPr bwMode="auto">
            <a:xfrm>
              <a:off x="2290" y="1207"/>
              <a:ext cx="771"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63" name="Line 19"/>
            <p:cNvSpPr>
              <a:spLocks noChangeShapeType="1"/>
            </p:cNvSpPr>
            <p:nvPr/>
          </p:nvSpPr>
          <p:spPr bwMode="auto">
            <a:xfrm>
              <a:off x="2154" y="1162"/>
              <a:ext cx="99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64" name="Line 20"/>
            <p:cNvSpPr>
              <a:spLocks noChangeShapeType="1"/>
            </p:cNvSpPr>
            <p:nvPr/>
          </p:nvSpPr>
          <p:spPr bwMode="auto">
            <a:xfrm>
              <a:off x="3061" y="1207"/>
              <a:ext cx="0" cy="13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65" name="Line 21"/>
            <p:cNvSpPr>
              <a:spLocks noChangeShapeType="1"/>
            </p:cNvSpPr>
            <p:nvPr/>
          </p:nvSpPr>
          <p:spPr bwMode="auto">
            <a:xfrm>
              <a:off x="3152" y="1162"/>
              <a:ext cx="0" cy="18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66" name="Line 22"/>
            <p:cNvSpPr>
              <a:spLocks noChangeShapeType="1"/>
            </p:cNvSpPr>
            <p:nvPr/>
          </p:nvSpPr>
          <p:spPr bwMode="auto">
            <a:xfrm>
              <a:off x="1429" y="1071"/>
              <a:ext cx="0" cy="273"/>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8267" name="Line 23"/>
            <p:cNvSpPr>
              <a:spLocks noChangeShapeType="1"/>
            </p:cNvSpPr>
            <p:nvPr/>
          </p:nvSpPr>
          <p:spPr bwMode="auto">
            <a:xfrm>
              <a:off x="1292" y="981"/>
              <a:ext cx="0" cy="363"/>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8268" name="Line 24"/>
            <p:cNvSpPr>
              <a:spLocks noChangeShapeType="1"/>
            </p:cNvSpPr>
            <p:nvPr/>
          </p:nvSpPr>
          <p:spPr bwMode="auto">
            <a:xfrm>
              <a:off x="1429" y="1071"/>
              <a:ext cx="2041"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69" name="Line 25"/>
            <p:cNvSpPr>
              <a:spLocks noChangeShapeType="1"/>
            </p:cNvSpPr>
            <p:nvPr/>
          </p:nvSpPr>
          <p:spPr bwMode="auto">
            <a:xfrm>
              <a:off x="1292" y="981"/>
              <a:ext cx="226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70" name="Line 26"/>
            <p:cNvSpPr>
              <a:spLocks noChangeShapeType="1"/>
            </p:cNvSpPr>
            <p:nvPr/>
          </p:nvSpPr>
          <p:spPr bwMode="auto">
            <a:xfrm>
              <a:off x="3470" y="1071"/>
              <a:ext cx="0" cy="273"/>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71" name="Line 27"/>
            <p:cNvSpPr>
              <a:spLocks noChangeShapeType="1"/>
            </p:cNvSpPr>
            <p:nvPr/>
          </p:nvSpPr>
          <p:spPr bwMode="auto">
            <a:xfrm>
              <a:off x="3560" y="981"/>
              <a:ext cx="0" cy="363"/>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72" name="Text Box 28"/>
            <p:cNvSpPr txBox="1">
              <a:spLocks noChangeArrowheads="1"/>
            </p:cNvSpPr>
            <p:nvPr/>
          </p:nvSpPr>
          <p:spPr bwMode="auto">
            <a:xfrm>
              <a:off x="1156" y="1434"/>
              <a:ext cx="363"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a:solidFill>
                    <a:schemeClr val="tx2"/>
                  </a:solidFill>
                  <a:latin typeface="Arial" charset="0"/>
                </a:rPr>
                <a:t>*</a:t>
              </a:r>
            </a:p>
          </p:txBody>
        </p:sp>
        <p:sp>
          <p:nvSpPr>
            <p:cNvPr id="8273" name="Text Box 29"/>
            <p:cNvSpPr txBox="1">
              <a:spLocks noChangeArrowheads="1"/>
            </p:cNvSpPr>
            <p:nvPr/>
          </p:nvSpPr>
          <p:spPr bwMode="auto">
            <a:xfrm>
              <a:off x="1973" y="1434"/>
              <a:ext cx="454"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ALU</a:t>
              </a:r>
            </a:p>
          </p:txBody>
        </p:sp>
        <p:sp>
          <p:nvSpPr>
            <p:cNvPr id="8274" name="Text Box 30"/>
            <p:cNvSpPr txBox="1">
              <a:spLocks noChangeArrowheads="1"/>
            </p:cNvSpPr>
            <p:nvPr/>
          </p:nvSpPr>
          <p:spPr bwMode="auto">
            <a:xfrm>
              <a:off x="3061" y="1389"/>
              <a:ext cx="544" cy="3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STEERING &amp; MEMORY</a:t>
              </a:r>
            </a:p>
          </p:txBody>
        </p:sp>
        <p:sp>
          <p:nvSpPr>
            <p:cNvPr id="8275" name="Text Box 31"/>
            <p:cNvSpPr txBox="1">
              <a:spLocks noChangeArrowheads="1"/>
            </p:cNvSpPr>
            <p:nvPr/>
          </p:nvSpPr>
          <p:spPr bwMode="auto">
            <a:xfrm>
              <a:off x="4241" y="1389"/>
              <a:ext cx="544"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CONTROL UNIT</a:t>
              </a:r>
            </a:p>
          </p:txBody>
        </p:sp>
      </p:grpSp>
      <p:sp>
        <p:nvSpPr>
          <p:cNvPr id="8198" name="Rectangle 32"/>
          <p:cNvSpPr>
            <a:spLocks noChangeArrowheads="1"/>
          </p:cNvSpPr>
          <p:nvPr/>
        </p:nvSpPr>
        <p:spPr bwMode="auto">
          <a:xfrm>
            <a:off x="2916238" y="4410075"/>
            <a:ext cx="587375" cy="547688"/>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199" name="Rectangle 33"/>
          <p:cNvSpPr>
            <a:spLocks noChangeArrowheads="1"/>
          </p:cNvSpPr>
          <p:nvPr/>
        </p:nvSpPr>
        <p:spPr bwMode="auto">
          <a:xfrm>
            <a:off x="4152900" y="4410075"/>
            <a:ext cx="585788" cy="547688"/>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00" name="Rectangle 34"/>
          <p:cNvSpPr>
            <a:spLocks noChangeArrowheads="1"/>
          </p:cNvSpPr>
          <p:nvPr/>
        </p:nvSpPr>
        <p:spPr bwMode="auto">
          <a:xfrm>
            <a:off x="5453063" y="4410075"/>
            <a:ext cx="1108075" cy="547688"/>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01" name="Rectangle 35"/>
          <p:cNvSpPr>
            <a:spLocks noChangeArrowheads="1"/>
          </p:cNvSpPr>
          <p:nvPr/>
        </p:nvSpPr>
        <p:spPr bwMode="auto">
          <a:xfrm>
            <a:off x="7210425" y="4410075"/>
            <a:ext cx="1108075" cy="547688"/>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02" name="Line 36"/>
          <p:cNvSpPr>
            <a:spLocks noChangeShapeType="1"/>
          </p:cNvSpPr>
          <p:nvPr/>
        </p:nvSpPr>
        <p:spPr bwMode="auto">
          <a:xfrm flipH="1">
            <a:off x="6559550" y="4616450"/>
            <a:ext cx="650875" cy="1588"/>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8203" name="Line 37"/>
          <p:cNvSpPr>
            <a:spLocks noChangeShapeType="1"/>
          </p:cNvSpPr>
          <p:nvPr/>
        </p:nvSpPr>
        <p:spPr bwMode="auto">
          <a:xfrm flipH="1">
            <a:off x="6559550" y="4752975"/>
            <a:ext cx="650875" cy="1588"/>
          </a:xfrm>
          <a:prstGeom prst="line">
            <a:avLst/>
          </a:prstGeom>
          <a:noFill/>
          <a:ln w="9525">
            <a:solidFill>
              <a:schemeClr val="tx1"/>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04" name="Line 38"/>
          <p:cNvSpPr>
            <a:spLocks noChangeShapeType="1"/>
          </p:cNvSpPr>
          <p:nvPr/>
        </p:nvSpPr>
        <p:spPr bwMode="auto">
          <a:xfrm flipV="1">
            <a:off x="5651500" y="4941888"/>
            <a:ext cx="0" cy="20637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8205" name="Line 39"/>
          <p:cNvSpPr>
            <a:spLocks noChangeShapeType="1"/>
          </p:cNvSpPr>
          <p:nvPr/>
        </p:nvSpPr>
        <p:spPr bwMode="auto">
          <a:xfrm flipH="1">
            <a:off x="4413250" y="5157788"/>
            <a:ext cx="1238250" cy="793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06" name="Line 40"/>
          <p:cNvSpPr>
            <a:spLocks noChangeShapeType="1"/>
          </p:cNvSpPr>
          <p:nvPr/>
        </p:nvSpPr>
        <p:spPr bwMode="auto">
          <a:xfrm flipV="1">
            <a:off x="4413250" y="4957763"/>
            <a:ext cx="0" cy="20637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07" name="Line 41"/>
          <p:cNvSpPr>
            <a:spLocks noChangeShapeType="1"/>
          </p:cNvSpPr>
          <p:nvPr/>
        </p:nvSpPr>
        <p:spPr bwMode="auto">
          <a:xfrm flipV="1">
            <a:off x="5867400" y="4941888"/>
            <a:ext cx="0" cy="34448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8208" name="Line 42"/>
          <p:cNvSpPr>
            <a:spLocks noChangeShapeType="1"/>
          </p:cNvSpPr>
          <p:nvPr/>
        </p:nvSpPr>
        <p:spPr bwMode="auto">
          <a:xfrm flipH="1">
            <a:off x="3176588" y="5300663"/>
            <a:ext cx="2690812" cy="317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09" name="Line 43"/>
          <p:cNvSpPr>
            <a:spLocks noChangeShapeType="1"/>
          </p:cNvSpPr>
          <p:nvPr/>
        </p:nvSpPr>
        <p:spPr bwMode="auto">
          <a:xfrm flipV="1">
            <a:off x="3176588" y="4957763"/>
            <a:ext cx="0" cy="3444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10" name="Line 44"/>
          <p:cNvSpPr>
            <a:spLocks noChangeShapeType="1"/>
          </p:cNvSpPr>
          <p:nvPr/>
        </p:nvSpPr>
        <p:spPr bwMode="auto">
          <a:xfrm>
            <a:off x="4543425" y="4203700"/>
            <a:ext cx="0" cy="20637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8211" name="Line 45"/>
          <p:cNvSpPr>
            <a:spLocks noChangeShapeType="1"/>
          </p:cNvSpPr>
          <p:nvPr/>
        </p:nvSpPr>
        <p:spPr bwMode="auto">
          <a:xfrm>
            <a:off x="4348163" y="4135438"/>
            <a:ext cx="0" cy="27463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8212" name="Line 46"/>
          <p:cNvSpPr>
            <a:spLocks noChangeShapeType="1"/>
          </p:cNvSpPr>
          <p:nvPr/>
        </p:nvSpPr>
        <p:spPr bwMode="auto">
          <a:xfrm>
            <a:off x="5580063" y="4221163"/>
            <a:ext cx="0" cy="20637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13" name="Line 47"/>
          <p:cNvSpPr>
            <a:spLocks noChangeShapeType="1"/>
          </p:cNvSpPr>
          <p:nvPr/>
        </p:nvSpPr>
        <p:spPr bwMode="auto">
          <a:xfrm>
            <a:off x="5651500" y="4149725"/>
            <a:ext cx="0" cy="27463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14" name="Line 48"/>
          <p:cNvSpPr>
            <a:spLocks noChangeShapeType="1"/>
          </p:cNvSpPr>
          <p:nvPr/>
        </p:nvSpPr>
        <p:spPr bwMode="auto">
          <a:xfrm>
            <a:off x="5867400" y="4076700"/>
            <a:ext cx="0" cy="341313"/>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15" name="Line 49"/>
          <p:cNvSpPr>
            <a:spLocks noChangeShapeType="1"/>
          </p:cNvSpPr>
          <p:nvPr/>
        </p:nvSpPr>
        <p:spPr bwMode="auto">
          <a:xfrm>
            <a:off x="5940425" y="4005263"/>
            <a:ext cx="0" cy="40481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16" name="Text Box 50"/>
          <p:cNvSpPr txBox="1">
            <a:spLocks noChangeArrowheads="1"/>
          </p:cNvSpPr>
          <p:nvPr/>
        </p:nvSpPr>
        <p:spPr bwMode="auto">
          <a:xfrm>
            <a:off x="2916238" y="4546600"/>
            <a:ext cx="5207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a:solidFill>
                  <a:schemeClr val="tx2"/>
                </a:solidFill>
                <a:latin typeface="Arial" charset="0"/>
              </a:rPr>
              <a:t>*</a:t>
            </a:r>
          </a:p>
        </p:txBody>
      </p:sp>
      <p:sp>
        <p:nvSpPr>
          <p:cNvPr id="8217" name="Text Box 51"/>
          <p:cNvSpPr txBox="1">
            <a:spLocks noChangeArrowheads="1"/>
          </p:cNvSpPr>
          <p:nvPr/>
        </p:nvSpPr>
        <p:spPr bwMode="auto">
          <a:xfrm>
            <a:off x="4087813" y="4546600"/>
            <a:ext cx="650875"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ALU</a:t>
            </a:r>
          </a:p>
        </p:txBody>
      </p:sp>
      <p:sp>
        <p:nvSpPr>
          <p:cNvPr id="8218" name="Text Box 52"/>
          <p:cNvSpPr txBox="1">
            <a:spLocks noChangeArrowheads="1"/>
          </p:cNvSpPr>
          <p:nvPr/>
        </p:nvSpPr>
        <p:spPr bwMode="auto">
          <a:xfrm>
            <a:off x="5580063" y="4437063"/>
            <a:ext cx="865187" cy="549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STEERING &amp; MEMORY</a:t>
            </a:r>
          </a:p>
        </p:txBody>
      </p:sp>
      <p:sp>
        <p:nvSpPr>
          <p:cNvPr id="8219" name="Text Box 53"/>
          <p:cNvSpPr txBox="1">
            <a:spLocks noChangeArrowheads="1"/>
          </p:cNvSpPr>
          <p:nvPr/>
        </p:nvSpPr>
        <p:spPr bwMode="auto">
          <a:xfrm>
            <a:off x="7342188" y="4478338"/>
            <a:ext cx="9017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CONTROL UNIT</a:t>
            </a:r>
          </a:p>
        </p:txBody>
      </p:sp>
      <p:sp>
        <p:nvSpPr>
          <p:cNvPr id="8220" name="Rectangle 54"/>
          <p:cNvSpPr>
            <a:spLocks noChangeArrowheads="1"/>
          </p:cNvSpPr>
          <p:nvPr/>
        </p:nvSpPr>
        <p:spPr bwMode="auto">
          <a:xfrm>
            <a:off x="736600" y="4445000"/>
            <a:ext cx="587375" cy="547688"/>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21" name="Rectangle 55"/>
          <p:cNvSpPr>
            <a:spLocks noChangeArrowheads="1"/>
          </p:cNvSpPr>
          <p:nvPr/>
        </p:nvSpPr>
        <p:spPr bwMode="auto">
          <a:xfrm>
            <a:off x="1828800" y="4445000"/>
            <a:ext cx="585788" cy="547688"/>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22" name="Text Box 56"/>
          <p:cNvSpPr txBox="1">
            <a:spLocks noChangeArrowheads="1"/>
          </p:cNvSpPr>
          <p:nvPr/>
        </p:nvSpPr>
        <p:spPr bwMode="auto">
          <a:xfrm>
            <a:off x="736600" y="4581525"/>
            <a:ext cx="5207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a:solidFill>
                  <a:schemeClr val="tx2"/>
                </a:solidFill>
                <a:latin typeface="Arial" charset="0"/>
              </a:rPr>
              <a:t>*</a:t>
            </a:r>
          </a:p>
        </p:txBody>
      </p:sp>
      <p:sp>
        <p:nvSpPr>
          <p:cNvPr id="8223" name="Text Box 57"/>
          <p:cNvSpPr txBox="1">
            <a:spLocks noChangeArrowheads="1"/>
          </p:cNvSpPr>
          <p:nvPr/>
        </p:nvSpPr>
        <p:spPr bwMode="auto">
          <a:xfrm>
            <a:off x="1763713" y="4581525"/>
            <a:ext cx="650875"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ALU</a:t>
            </a:r>
          </a:p>
        </p:txBody>
      </p:sp>
      <p:sp>
        <p:nvSpPr>
          <p:cNvPr id="8224" name="Line 58"/>
          <p:cNvSpPr>
            <a:spLocks noChangeShapeType="1"/>
          </p:cNvSpPr>
          <p:nvPr/>
        </p:nvSpPr>
        <p:spPr bwMode="auto">
          <a:xfrm flipV="1">
            <a:off x="6156325" y="4941888"/>
            <a:ext cx="0" cy="50323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8225" name="Line 59"/>
          <p:cNvSpPr>
            <a:spLocks noChangeShapeType="1"/>
          </p:cNvSpPr>
          <p:nvPr/>
        </p:nvSpPr>
        <p:spPr bwMode="auto">
          <a:xfrm flipV="1">
            <a:off x="6372225" y="4941888"/>
            <a:ext cx="0" cy="6477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8226" name="Line 60"/>
          <p:cNvSpPr>
            <a:spLocks noChangeShapeType="1"/>
          </p:cNvSpPr>
          <p:nvPr/>
        </p:nvSpPr>
        <p:spPr bwMode="auto">
          <a:xfrm flipH="1">
            <a:off x="2051050" y="5445125"/>
            <a:ext cx="4119563"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27" name="Line 61"/>
          <p:cNvSpPr>
            <a:spLocks noChangeShapeType="1"/>
          </p:cNvSpPr>
          <p:nvPr/>
        </p:nvSpPr>
        <p:spPr bwMode="auto">
          <a:xfrm flipV="1">
            <a:off x="2051050" y="5013325"/>
            <a:ext cx="0" cy="4318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28" name="Line 62"/>
          <p:cNvSpPr>
            <a:spLocks noChangeShapeType="1"/>
          </p:cNvSpPr>
          <p:nvPr/>
        </p:nvSpPr>
        <p:spPr bwMode="auto">
          <a:xfrm flipH="1">
            <a:off x="971550" y="5589588"/>
            <a:ext cx="5400675"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29" name="Line 63"/>
          <p:cNvSpPr>
            <a:spLocks noChangeShapeType="1"/>
          </p:cNvSpPr>
          <p:nvPr/>
        </p:nvSpPr>
        <p:spPr bwMode="auto">
          <a:xfrm flipV="1">
            <a:off x="971550" y="5013325"/>
            <a:ext cx="0" cy="576263"/>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30" name="Line 64"/>
          <p:cNvSpPr>
            <a:spLocks noChangeShapeType="1"/>
          </p:cNvSpPr>
          <p:nvPr/>
        </p:nvSpPr>
        <p:spPr bwMode="auto">
          <a:xfrm flipH="1">
            <a:off x="6083300" y="3933825"/>
            <a:ext cx="1588" cy="493713"/>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31" name="Line 65"/>
          <p:cNvSpPr>
            <a:spLocks noChangeShapeType="1"/>
          </p:cNvSpPr>
          <p:nvPr/>
        </p:nvSpPr>
        <p:spPr bwMode="auto">
          <a:xfrm flipH="1">
            <a:off x="6154738" y="3860800"/>
            <a:ext cx="1587" cy="563563"/>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32" name="Line 66"/>
          <p:cNvSpPr>
            <a:spLocks noChangeShapeType="1"/>
          </p:cNvSpPr>
          <p:nvPr/>
        </p:nvSpPr>
        <p:spPr bwMode="auto">
          <a:xfrm flipH="1">
            <a:off x="6370638" y="3789363"/>
            <a:ext cx="1587" cy="62865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33" name="Line 67"/>
          <p:cNvSpPr>
            <a:spLocks noChangeShapeType="1"/>
          </p:cNvSpPr>
          <p:nvPr/>
        </p:nvSpPr>
        <p:spPr bwMode="auto">
          <a:xfrm>
            <a:off x="6443663" y="3716338"/>
            <a:ext cx="0" cy="69373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34" name="Line 68"/>
          <p:cNvSpPr>
            <a:spLocks noChangeShapeType="1"/>
          </p:cNvSpPr>
          <p:nvPr/>
        </p:nvSpPr>
        <p:spPr bwMode="auto">
          <a:xfrm>
            <a:off x="4572000" y="4221163"/>
            <a:ext cx="1008063"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35" name="Line 69"/>
          <p:cNvSpPr>
            <a:spLocks noChangeShapeType="1"/>
          </p:cNvSpPr>
          <p:nvPr/>
        </p:nvSpPr>
        <p:spPr bwMode="auto">
          <a:xfrm>
            <a:off x="4356100" y="4149725"/>
            <a:ext cx="12954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36" name="Line 70"/>
          <p:cNvSpPr>
            <a:spLocks noChangeShapeType="1"/>
          </p:cNvSpPr>
          <p:nvPr/>
        </p:nvSpPr>
        <p:spPr bwMode="auto">
          <a:xfrm flipH="1">
            <a:off x="3276600" y="4076700"/>
            <a:ext cx="25908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37" name="Line 71"/>
          <p:cNvSpPr>
            <a:spLocks noChangeShapeType="1"/>
          </p:cNvSpPr>
          <p:nvPr/>
        </p:nvSpPr>
        <p:spPr bwMode="auto">
          <a:xfrm flipH="1">
            <a:off x="3132138" y="4005263"/>
            <a:ext cx="2808287"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38" name="Line 72"/>
          <p:cNvSpPr>
            <a:spLocks noChangeShapeType="1"/>
          </p:cNvSpPr>
          <p:nvPr/>
        </p:nvSpPr>
        <p:spPr bwMode="auto">
          <a:xfrm>
            <a:off x="3276600" y="4076700"/>
            <a:ext cx="0" cy="360363"/>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8239" name="Line 73"/>
          <p:cNvSpPr>
            <a:spLocks noChangeShapeType="1"/>
          </p:cNvSpPr>
          <p:nvPr/>
        </p:nvSpPr>
        <p:spPr bwMode="auto">
          <a:xfrm>
            <a:off x="3132138" y="4005263"/>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8240" name="Line 74"/>
          <p:cNvSpPr>
            <a:spLocks noChangeShapeType="1"/>
          </p:cNvSpPr>
          <p:nvPr/>
        </p:nvSpPr>
        <p:spPr bwMode="auto">
          <a:xfrm flipH="1">
            <a:off x="2195513" y="3933825"/>
            <a:ext cx="3889375"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41" name="Line 75"/>
          <p:cNvSpPr>
            <a:spLocks noChangeShapeType="1"/>
          </p:cNvSpPr>
          <p:nvPr/>
        </p:nvSpPr>
        <p:spPr bwMode="auto">
          <a:xfrm>
            <a:off x="2195513" y="3933825"/>
            <a:ext cx="0" cy="503238"/>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8242" name="Line 76"/>
          <p:cNvSpPr>
            <a:spLocks noChangeShapeType="1"/>
          </p:cNvSpPr>
          <p:nvPr/>
        </p:nvSpPr>
        <p:spPr bwMode="auto">
          <a:xfrm flipH="1">
            <a:off x="1979613" y="3860800"/>
            <a:ext cx="417671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43" name="Line 77"/>
          <p:cNvSpPr>
            <a:spLocks noChangeShapeType="1"/>
          </p:cNvSpPr>
          <p:nvPr/>
        </p:nvSpPr>
        <p:spPr bwMode="auto">
          <a:xfrm>
            <a:off x="1979613" y="3860800"/>
            <a:ext cx="0" cy="576263"/>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8244" name="Line 78"/>
          <p:cNvSpPr>
            <a:spLocks noChangeShapeType="1"/>
          </p:cNvSpPr>
          <p:nvPr/>
        </p:nvSpPr>
        <p:spPr bwMode="auto">
          <a:xfrm flipH="1">
            <a:off x="1116013" y="3789363"/>
            <a:ext cx="525621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45" name="Line 79"/>
          <p:cNvSpPr>
            <a:spLocks noChangeShapeType="1"/>
          </p:cNvSpPr>
          <p:nvPr/>
        </p:nvSpPr>
        <p:spPr bwMode="auto">
          <a:xfrm flipH="1">
            <a:off x="900113" y="3716338"/>
            <a:ext cx="554355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46" name="Line 80"/>
          <p:cNvSpPr>
            <a:spLocks noChangeShapeType="1"/>
          </p:cNvSpPr>
          <p:nvPr/>
        </p:nvSpPr>
        <p:spPr bwMode="auto">
          <a:xfrm>
            <a:off x="1116013" y="3789363"/>
            <a:ext cx="0" cy="6477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8247" name="Line 81"/>
          <p:cNvSpPr>
            <a:spLocks noChangeShapeType="1"/>
          </p:cNvSpPr>
          <p:nvPr/>
        </p:nvSpPr>
        <p:spPr bwMode="auto">
          <a:xfrm>
            <a:off x="900113" y="3716338"/>
            <a:ext cx="0" cy="72072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9219"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BF9917FF-5526-E844-B03A-245EC28753A5}" type="slidenum">
              <a:rPr lang="en-US" sz="1400" b="0"/>
              <a:pPr/>
              <a:t>7</a:t>
            </a:fld>
            <a:endParaRPr lang="en-US" sz="1400" b="0"/>
          </a:p>
        </p:txBody>
      </p:sp>
      <p:sp>
        <p:nvSpPr>
          <p:cNvPr id="9220" name="Rectangle 2"/>
          <p:cNvSpPr>
            <a:spLocks noGrp="1" noChangeArrowheads="1"/>
          </p:cNvSpPr>
          <p:nvPr>
            <p:ph type="title"/>
          </p:nvPr>
        </p:nvSpPr>
        <p:spPr>
          <a:xfrm>
            <a:off x="684213" y="0"/>
            <a:ext cx="7772400" cy="1143000"/>
          </a:xfrm>
        </p:spPr>
        <p:txBody>
          <a:bodyPr/>
          <a:lstStyle/>
          <a:p>
            <a:r>
              <a:rPr lang="en-US">
                <a:latin typeface="Arial Narrow" charset="0"/>
              </a:rPr>
              <a:t>Example</a:t>
            </a:r>
          </a:p>
        </p:txBody>
      </p:sp>
      <p:sp>
        <p:nvSpPr>
          <p:cNvPr id="9221" name="Line 3"/>
          <p:cNvSpPr>
            <a:spLocks noChangeShapeType="1"/>
          </p:cNvSpPr>
          <p:nvPr/>
        </p:nvSpPr>
        <p:spPr bwMode="auto">
          <a:xfrm>
            <a:off x="2484438" y="2133600"/>
            <a:ext cx="0" cy="2447925"/>
          </a:xfrm>
          <a:prstGeom prst="line">
            <a:avLst/>
          </a:prstGeom>
          <a:noFill/>
          <a:ln w="19050">
            <a:solidFill>
              <a:schemeClr val="tx1"/>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22" name="Line 4"/>
          <p:cNvSpPr>
            <a:spLocks noChangeShapeType="1"/>
          </p:cNvSpPr>
          <p:nvPr/>
        </p:nvSpPr>
        <p:spPr bwMode="auto">
          <a:xfrm>
            <a:off x="2484438" y="4581525"/>
            <a:ext cx="4464050" cy="0"/>
          </a:xfrm>
          <a:prstGeom prst="line">
            <a:avLst/>
          </a:prstGeom>
          <a:noFill/>
          <a:ln w="190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9223" name="Line 5"/>
          <p:cNvSpPr>
            <a:spLocks noChangeShapeType="1"/>
          </p:cNvSpPr>
          <p:nvPr/>
        </p:nvSpPr>
        <p:spPr bwMode="auto">
          <a:xfrm>
            <a:off x="2987675" y="4510088"/>
            <a:ext cx="0" cy="14446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24" name="Line 6"/>
          <p:cNvSpPr>
            <a:spLocks noChangeShapeType="1"/>
          </p:cNvSpPr>
          <p:nvPr/>
        </p:nvSpPr>
        <p:spPr bwMode="auto">
          <a:xfrm>
            <a:off x="3492500" y="4510088"/>
            <a:ext cx="0" cy="14446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25" name="Line 7"/>
          <p:cNvSpPr>
            <a:spLocks noChangeShapeType="1"/>
          </p:cNvSpPr>
          <p:nvPr/>
        </p:nvSpPr>
        <p:spPr bwMode="auto">
          <a:xfrm>
            <a:off x="3995738" y="4510088"/>
            <a:ext cx="0" cy="14446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26" name="Line 8"/>
          <p:cNvSpPr>
            <a:spLocks noChangeShapeType="1"/>
          </p:cNvSpPr>
          <p:nvPr/>
        </p:nvSpPr>
        <p:spPr bwMode="auto">
          <a:xfrm>
            <a:off x="4500563" y="4510088"/>
            <a:ext cx="0" cy="14446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27" name="Line 9"/>
          <p:cNvSpPr>
            <a:spLocks noChangeShapeType="1"/>
          </p:cNvSpPr>
          <p:nvPr/>
        </p:nvSpPr>
        <p:spPr bwMode="auto">
          <a:xfrm>
            <a:off x="5003800" y="4510088"/>
            <a:ext cx="0" cy="14446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28" name="Line 10"/>
          <p:cNvSpPr>
            <a:spLocks noChangeShapeType="1"/>
          </p:cNvSpPr>
          <p:nvPr/>
        </p:nvSpPr>
        <p:spPr bwMode="auto">
          <a:xfrm>
            <a:off x="5508625" y="4510088"/>
            <a:ext cx="0" cy="14446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29" name="Line 11"/>
          <p:cNvSpPr>
            <a:spLocks noChangeShapeType="1"/>
          </p:cNvSpPr>
          <p:nvPr/>
        </p:nvSpPr>
        <p:spPr bwMode="auto">
          <a:xfrm>
            <a:off x="6011863" y="4510088"/>
            <a:ext cx="0" cy="14446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30" name="Line 12"/>
          <p:cNvSpPr>
            <a:spLocks noChangeShapeType="1"/>
          </p:cNvSpPr>
          <p:nvPr/>
        </p:nvSpPr>
        <p:spPr bwMode="auto">
          <a:xfrm>
            <a:off x="6516688" y="4510088"/>
            <a:ext cx="0" cy="14446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31" name="Line 13"/>
          <p:cNvSpPr>
            <a:spLocks noChangeShapeType="1"/>
          </p:cNvSpPr>
          <p:nvPr/>
        </p:nvSpPr>
        <p:spPr bwMode="auto">
          <a:xfrm>
            <a:off x="2411413" y="4438650"/>
            <a:ext cx="14446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32" name="Line 14"/>
          <p:cNvSpPr>
            <a:spLocks noChangeShapeType="1"/>
          </p:cNvSpPr>
          <p:nvPr/>
        </p:nvSpPr>
        <p:spPr bwMode="auto">
          <a:xfrm>
            <a:off x="2411413" y="4294188"/>
            <a:ext cx="14446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33" name="Line 15"/>
          <p:cNvSpPr>
            <a:spLocks noChangeShapeType="1"/>
          </p:cNvSpPr>
          <p:nvPr/>
        </p:nvSpPr>
        <p:spPr bwMode="auto">
          <a:xfrm>
            <a:off x="2411413" y="4149725"/>
            <a:ext cx="14446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34" name="Line 16"/>
          <p:cNvSpPr>
            <a:spLocks noChangeShapeType="1"/>
          </p:cNvSpPr>
          <p:nvPr/>
        </p:nvSpPr>
        <p:spPr bwMode="auto">
          <a:xfrm>
            <a:off x="2411413" y="4005263"/>
            <a:ext cx="14446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35" name="Line 17"/>
          <p:cNvSpPr>
            <a:spLocks noChangeShapeType="1"/>
          </p:cNvSpPr>
          <p:nvPr/>
        </p:nvSpPr>
        <p:spPr bwMode="auto">
          <a:xfrm>
            <a:off x="2411413" y="3862388"/>
            <a:ext cx="14446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36" name="Line 18"/>
          <p:cNvSpPr>
            <a:spLocks noChangeShapeType="1"/>
          </p:cNvSpPr>
          <p:nvPr/>
        </p:nvSpPr>
        <p:spPr bwMode="auto">
          <a:xfrm>
            <a:off x="2411413" y="3717925"/>
            <a:ext cx="14446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37" name="Line 19"/>
          <p:cNvSpPr>
            <a:spLocks noChangeShapeType="1"/>
          </p:cNvSpPr>
          <p:nvPr/>
        </p:nvSpPr>
        <p:spPr bwMode="auto">
          <a:xfrm>
            <a:off x="2411413" y="3573463"/>
            <a:ext cx="14446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38" name="Line 20"/>
          <p:cNvSpPr>
            <a:spLocks noChangeShapeType="1"/>
          </p:cNvSpPr>
          <p:nvPr/>
        </p:nvSpPr>
        <p:spPr bwMode="auto">
          <a:xfrm>
            <a:off x="2411413" y="3430588"/>
            <a:ext cx="14446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39" name="Line 21"/>
          <p:cNvSpPr>
            <a:spLocks noChangeShapeType="1"/>
          </p:cNvSpPr>
          <p:nvPr/>
        </p:nvSpPr>
        <p:spPr bwMode="auto">
          <a:xfrm>
            <a:off x="2411413" y="3286125"/>
            <a:ext cx="14446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40" name="Line 22"/>
          <p:cNvSpPr>
            <a:spLocks noChangeShapeType="1"/>
          </p:cNvSpPr>
          <p:nvPr/>
        </p:nvSpPr>
        <p:spPr bwMode="auto">
          <a:xfrm>
            <a:off x="2411413" y="3141663"/>
            <a:ext cx="14446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41" name="Line 23"/>
          <p:cNvSpPr>
            <a:spLocks noChangeShapeType="1"/>
          </p:cNvSpPr>
          <p:nvPr/>
        </p:nvSpPr>
        <p:spPr bwMode="auto">
          <a:xfrm>
            <a:off x="2411413" y="2997200"/>
            <a:ext cx="14446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42" name="Line 24"/>
          <p:cNvSpPr>
            <a:spLocks noChangeShapeType="1"/>
          </p:cNvSpPr>
          <p:nvPr/>
        </p:nvSpPr>
        <p:spPr bwMode="auto">
          <a:xfrm>
            <a:off x="2411413" y="2854325"/>
            <a:ext cx="14446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43" name="Line 25"/>
          <p:cNvSpPr>
            <a:spLocks noChangeShapeType="1"/>
          </p:cNvSpPr>
          <p:nvPr/>
        </p:nvSpPr>
        <p:spPr bwMode="auto">
          <a:xfrm>
            <a:off x="2411413" y="2709863"/>
            <a:ext cx="14446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44" name="Line 26"/>
          <p:cNvSpPr>
            <a:spLocks noChangeShapeType="1"/>
          </p:cNvSpPr>
          <p:nvPr/>
        </p:nvSpPr>
        <p:spPr bwMode="auto">
          <a:xfrm>
            <a:off x="2411413" y="2565400"/>
            <a:ext cx="14446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45" name="Line 27"/>
          <p:cNvSpPr>
            <a:spLocks noChangeShapeType="1"/>
          </p:cNvSpPr>
          <p:nvPr/>
        </p:nvSpPr>
        <p:spPr bwMode="auto">
          <a:xfrm>
            <a:off x="2411413" y="2422525"/>
            <a:ext cx="14446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46" name="Text Box 28"/>
          <p:cNvSpPr txBox="1">
            <a:spLocks noChangeArrowheads="1"/>
          </p:cNvSpPr>
          <p:nvPr/>
        </p:nvSpPr>
        <p:spPr bwMode="auto">
          <a:xfrm>
            <a:off x="2843213" y="4724400"/>
            <a:ext cx="2159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1</a:t>
            </a:r>
          </a:p>
        </p:txBody>
      </p:sp>
      <p:sp>
        <p:nvSpPr>
          <p:cNvPr id="9247" name="Text Box 29"/>
          <p:cNvSpPr txBox="1">
            <a:spLocks noChangeArrowheads="1"/>
          </p:cNvSpPr>
          <p:nvPr/>
        </p:nvSpPr>
        <p:spPr bwMode="auto">
          <a:xfrm>
            <a:off x="3348038" y="4724400"/>
            <a:ext cx="2159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2</a:t>
            </a:r>
          </a:p>
        </p:txBody>
      </p:sp>
      <p:sp>
        <p:nvSpPr>
          <p:cNvPr id="9248" name="Text Box 30"/>
          <p:cNvSpPr txBox="1">
            <a:spLocks noChangeArrowheads="1"/>
          </p:cNvSpPr>
          <p:nvPr/>
        </p:nvSpPr>
        <p:spPr bwMode="auto">
          <a:xfrm>
            <a:off x="3851275" y="4724400"/>
            <a:ext cx="2159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3</a:t>
            </a:r>
          </a:p>
        </p:txBody>
      </p:sp>
      <p:sp>
        <p:nvSpPr>
          <p:cNvPr id="9249" name="Text Box 31"/>
          <p:cNvSpPr txBox="1">
            <a:spLocks noChangeArrowheads="1"/>
          </p:cNvSpPr>
          <p:nvPr/>
        </p:nvSpPr>
        <p:spPr bwMode="auto">
          <a:xfrm>
            <a:off x="4356100" y="4724400"/>
            <a:ext cx="2159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4</a:t>
            </a:r>
          </a:p>
        </p:txBody>
      </p:sp>
      <p:sp>
        <p:nvSpPr>
          <p:cNvPr id="9250" name="Text Box 32"/>
          <p:cNvSpPr txBox="1">
            <a:spLocks noChangeArrowheads="1"/>
          </p:cNvSpPr>
          <p:nvPr/>
        </p:nvSpPr>
        <p:spPr bwMode="auto">
          <a:xfrm>
            <a:off x="4859338" y="4724400"/>
            <a:ext cx="2159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5</a:t>
            </a:r>
          </a:p>
        </p:txBody>
      </p:sp>
      <p:sp>
        <p:nvSpPr>
          <p:cNvPr id="9251" name="Text Box 33"/>
          <p:cNvSpPr txBox="1">
            <a:spLocks noChangeArrowheads="1"/>
          </p:cNvSpPr>
          <p:nvPr/>
        </p:nvSpPr>
        <p:spPr bwMode="auto">
          <a:xfrm>
            <a:off x="5364163" y="4724400"/>
            <a:ext cx="2159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6</a:t>
            </a:r>
          </a:p>
        </p:txBody>
      </p:sp>
      <p:sp>
        <p:nvSpPr>
          <p:cNvPr id="9252" name="Text Box 34"/>
          <p:cNvSpPr txBox="1">
            <a:spLocks noChangeArrowheads="1"/>
          </p:cNvSpPr>
          <p:nvPr/>
        </p:nvSpPr>
        <p:spPr bwMode="auto">
          <a:xfrm>
            <a:off x="5867400" y="4724400"/>
            <a:ext cx="2159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7</a:t>
            </a:r>
          </a:p>
        </p:txBody>
      </p:sp>
      <p:sp>
        <p:nvSpPr>
          <p:cNvPr id="9253" name="Text Box 35"/>
          <p:cNvSpPr txBox="1">
            <a:spLocks noChangeArrowheads="1"/>
          </p:cNvSpPr>
          <p:nvPr/>
        </p:nvSpPr>
        <p:spPr bwMode="auto">
          <a:xfrm>
            <a:off x="6372225" y="4724400"/>
            <a:ext cx="2159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8</a:t>
            </a:r>
          </a:p>
        </p:txBody>
      </p:sp>
      <p:sp>
        <p:nvSpPr>
          <p:cNvPr id="9254" name="Text Box 36"/>
          <p:cNvSpPr txBox="1">
            <a:spLocks noChangeArrowheads="1"/>
          </p:cNvSpPr>
          <p:nvPr/>
        </p:nvSpPr>
        <p:spPr bwMode="auto">
          <a:xfrm>
            <a:off x="2195513" y="3716338"/>
            <a:ext cx="2159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5</a:t>
            </a:r>
          </a:p>
        </p:txBody>
      </p:sp>
      <p:sp>
        <p:nvSpPr>
          <p:cNvPr id="9255" name="Text Box 37"/>
          <p:cNvSpPr txBox="1">
            <a:spLocks noChangeArrowheads="1"/>
          </p:cNvSpPr>
          <p:nvPr/>
        </p:nvSpPr>
        <p:spPr bwMode="auto">
          <a:xfrm>
            <a:off x="2051050" y="2997200"/>
            <a:ext cx="4318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10</a:t>
            </a:r>
          </a:p>
        </p:txBody>
      </p:sp>
      <p:sp>
        <p:nvSpPr>
          <p:cNvPr id="9256" name="Text Box 38"/>
          <p:cNvSpPr txBox="1">
            <a:spLocks noChangeArrowheads="1"/>
          </p:cNvSpPr>
          <p:nvPr/>
        </p:nvSpPr>
        <p:spPr bwMode="auto">
          <a:xfrm>
            <a:off x="2051050" y="2276475"/>
            <a:ext cx="4318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15</a:t>
            </a:r>
          </a:p>
        </p:txBody>
      </p:sp>
      <p:sp>
        <p:nvSpPr>
          <p:cNvPr id="9257" name="Line 39"/>
          <p:cNvSpPr>
            <a:spLocks noChangeShapeType="1"/>
          </p:cNvSpPr>
          <p:nvPr/>
        </p:nvSpPr>
        <p:spPr bwMode="auto">
          <a:xfrm>
            <a:off x="2484438" y="3573463"/>
            <a:ext cx="3527425" cy="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58" name="Line 40"/>
          <p:cNvSpPr>
            <a:spLocks noChangeShapeType="1"/>
          </p:cNvSpPr>
          <p:nvPr/>
        </p:nvSpPr>
        <p:spPr bwMode="auto">
          <a:xfrm>
            <a:off x="2484438" y="3429000"/>
            <a:ext cx="3527425" cy="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59" name="Line 41"/>
          <p:cNvSpPr>
            <a:spLocks noChangeShapeType="1"/>
          </p:cNvSpPr>
          <p:nvPr/>
        </p:nvSpPr>
        <p:spPr bwMode="auto">
          <a:xfrm>
            <a:off x="6011863" y="3429000"/>
            <a:ext cx="0" cy="1152525"/>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60" name="Text Box 42"/>
          <p:cNvSpPr txBox="1">
            <a:spLocks noChangeArrowheads="1"/>
          </p:cNvSpPr>
          <p:nvPr/>
        </p:nvSpPr>
        <p:spPr bwMode="auto">
          <a:xfrm>
            <a:off x="2195513" y="3500438"/>
            <a:ext cx="21590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800">
                <a:solidFill>
                  <a:schemeClr val="tx2"/>
                </a:solidFill>
                <a:latin typeface="Arial" charset="0"/>
              </a:rPr>
              <a:t>7</a:t>
            </a:r>
          </a:p>
        </p:txBody>
      </p:sp>
      <p:sp>
        <p:nvSpPr>
          <p:cNvPr id="9261" name="Text Box 43"/>
          <p:cNvSpPr txBox="1">
            <a:spLocks noChangeArrowheads="1"/>
          </p:cNvSpPr>
          <p:nvPr/>
        </p:nvSpPr>
        <p:spPr bwMode="auto">
          <a:xfrm>
            <a:off x="2195513" y="3357563"/>
            <a:ext cx="21590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800">
                <a:solidFill>
                  <a:schemeClr val="tx2"/>
                </a:solidFill>
                <a:latin typeface="Arial" charset="0"/>
              </a:rPr>
              <a:t>8</a:t>
            </a:r>
          </a:p>
        </p:txBody>
      </p:sp>
      <p:sp>
        <p:nvSpPr>
          <p:cNvPr id="9262" name="Text Box 44"/>
          <p:cNvSpPr txBox="1">
            <a:spLocks noChangeArrowheads="1"/>
          </p:cNvSpPr>
          <p:nvPr/>
        </p:nvSpPr>
        <p:spPr bwMode="auto">
          <a:xfrm>
            <a:off x="2124075" y="2781300"/>
            <a:ext cx="360363" cy="214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800">
                <a:solidFill>
                  <a:schemeClr val="tx2"/>
                </a:solidFill>
                <a:latin typeface="Arial" charset="0"/>
              </a:rPr>
              <a:t>12</a:t>
            </a:r>
          </a:p>
        </p:txBody>
      </p:sp>
      <p:sp>
        <p:nvSpPr>
          <p:cNvPr id="9263" name="Text Box 45"/>
          <p:cNvSpPr txBox="1">
            <a:spLocks noChangeArrowheads="1"/>
          </p:cNvSpPr>
          <p:nvPr/>
        </p:nvSpPr>
        <p:spPr bwMode="auto">
          <a:xfrm>
            <a:off x="2124075" y="2636838"/>
            <a:ext cx="360363"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800">
                <a:solidFill>
                  <a:schemeClr val="tx2"/>
                </a:solidFill>
                <a:latin typeface="Arial" charset="0"/>
              </a:rPr>
              <a:t>13</a:t>
            </a:r>
          </a:p>
        </p:txBody>
      </p:sp>
      <p:sp>
        <p:nvSpPr>
          <p:cNvPr id="9264" name="Line 46"/>
          <p:cNvSpPr>
            <a:spLocks noChangeShapeType="1"/>
          </p:cNvSpPr>
          <p:nvPr/>
        </p:nvSpPr>
        <p:spPr bwMode="auto">
          <a:xfrm>
            <a:off x="2484438" y="2708275"/>
            <a:ext cx="2016125" cy="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65" name="Line 47"/>
          <p:cNvSpPr>
            <a:spLocks noChangeShapeType="1"/>
          </p:cNvSpPr>
          <p:nvPr/>
        </p:nvSpPr>
        <p:spPr bwMode="auto">
          <a:xfrm>
            <a:off x="4500563" y="2708275"/>
            <a:ext cx="0" cy="187325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66" name="Line 48"/>
          <p:cNvSpPr>
            <a:spLocks noChangeShapeType="1"/>
          </p:cNvSpPr>
          <p:nvPr/>
        </p:nvSpPr>
        <p:spPr bwMode="auto">
          <a:xfrm>
            <a:off x="2484438" y="2852738"/>
            <a:ext cx="2519362" cy="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67" name="Line 49"/>
          <p:cNvSpPr>
            <a:spLocks noChangeShapeType="1"/>
          </p:cNvSpPr>
          <p:nvPr/>
        </p:nvSpPr>
        <p:spPr bwMode="auto">
          <a:xfrm>
            <a:off x="5003800" y="2852738"/>
            <a:ext cx="0" cy="1728787"/>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68" name="Rectangle 50"/>
          <p:cNvSpPr>
            <a:spLocks noChangeArrowheads="1"/>
          </p:cNvSpPr>
          <p:nvPr/>
        </p:nvSpPr>
        <p:spPr bwMode="auto">
          <a:xfrm>
            <a:off x="4932363" y="2852738"/>
            <a:ext cx="71437" cy="71437"/>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9269" name="Rectangle 51"/>
          <p:cNvSpPr>
            <a:spLocks noChangeArrowheads="1"/>
          </p:cNvSpPr>
          <p:nvPr/>
        </p:nvSpPr>
        <p:spPr bwMode="auto">
          <a:xfrm>
            <a:off x="4427538" y="2708275"/>
            <a:ext cx="71437" cy="71438"/>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9270" name="Rectangle 52"/>
          <p:cNvSpPr>
            <a:spLocks noChangeArrowheads="1"/>
          </p:cNvSpPr>
          <p:nvPr/>
        </p:nvSpPr>
        <p:spPr bwMode="auto">
          <a:xfrm>
            <a:off x="5940425" y="3429000"/>
            <a:ext cx="71438" cy="71438"/>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9271" name="Rectangle 53"/>
          <p:cNvSpPr>
            <a:spLocks noChangeArrowheads="1"/>
          </p:cNvSpPr>
          <p:nvPr/>
        </p:nvSpPr>
        <p:spPr bwMode="auto">
          <a:xfrm>
            <a:off x="5940425" y="3573463"/>
            <a:ext cx="73025" cy="71437"/>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9272" name="Text Box 54"/>
          <p:cNvSpPr txBox="1">
            <a:spLocks noChangeArrowheads="1"/>
          </p:cNvSpPr>
          <p:nvPr/>
        </p:nvSpPr>
        <p:spPr bwMode="auto">
          <a:xfrm>
            <a:off x="3995738" y="2420938"/>
            <a:ext cx="8636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(2,2)</a:t>
            </a:r>
          </a:p>
        </p:txBody>
      </p:sp>
      <p:sp>
        <p:nvSpPr>
          <p:cNvPr id="9273" name="Text Box 55"/>
          <p:cNvSpPr txBox="1">
            <a:spLocks noChangeArrowheads="1"/>
          </p:cNvSpPr>
          <p:nvPr/>
        </p:nvSpPr>
        <p:spPr bwMode="auto">
          <a:xfrm>
            <a:off x="4716463" y="2636838"/>
            <a:ext cx="8636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(2,1)</a:t>
            </a:r>
          </a:p>
        </p:txBody>
      </p:sp>
      <p:sp>
        <p:nvSpPr>
          <p:cNvPr id="9274" name="Text Box 56"/>
          <p:cNvSpPr txBox="1">
            <a:spLocks noChangeArrowheads="1"/>
          </p:cNvSpPr>
          <p:nvPr/>
        </p:nvSpPr>
        <p:spPr bwMode="auto">
          <a:xfrm>
            <a:off x="5651500" y="3213100"/>
            <a:ext cx="8636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(1,2)</a:t>
            </a:r>
          </a:p>
        </p:txBody>
      </p:sp>
      <p:sp>
        <p:nvSpPr>
          <p:cNvPr id="9275" name="Text Box 57"/>
          <p:cNvSpPr txBox="1">
            <a:spLocks noChangeArrowheads="1"/>
          </p:cNvSpPr>
          <p:nvPr/>
        </p:nvSpPr>
        <p:spPr bwMode="auto">
          <a:xfrm>
            <a:off x="5795963" y="3500438"/>
            <a:ext cx="8636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(1,1)</a:t>
            </a:r>
          </a:p>
        </p:txBody>
      </p:sp>
      <p:sp>
        <p:nvSpPr>
          <p:cNvPr id="9276" name="Text Box 58"/>
          <p:cNvSpPr txBox="1">
            <a:spLocks noChangeArrowheads="1"/>
          </p:cNvSpPr>
          <p:nvPr/>
        </p:nvSpPr>
        <p:spPr bwMode="auto">
          <a:xfrm>
            <a:off x="2051050" y="1844675"/>
            <a:ext cx="8636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Area</a:t>
            </a:r>
          </a:p>
        </p:txBody>
      </p:sp>
      <p:sp>
        <p:nvSpPr>
          <p:cNvPr id="9277" name="Text Box 59"/>
          <p:cNvSpPr txBox="1">
            <a:spLocks noChangeArrowheads="1"/>
          </p:cNvSpPr>
          <p:nvPr/>
        </p:nvSpPr>
        <p:spPr bwMode="auto">
          <a:xfrm>
            <a:off x="6588125" y="4292600"/>
            <a:ext cx="8636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Latency</a:t>
            </a:r>
          </a:p>
        </p:txBody>
      </p:sp>
      <p:sp>
        <p:nvSpPr>
          <p:cNvPr id="1459260" name="Text Box 60"/>
          <p:cNvSpPr txBox="1">
            <a:spLocks noChangeArrowheads="1"/>
          </p:cNvSpPr>
          <p:nvPr/>
        </p:nvSpPr>
        <p:spPr bwMode="auto">
          <a:xfrm>
            <a:off x="5795963" y="3141663"/>
            <a:ext cx="3873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b="0">
                <a:solidFill>
                  <a:srgbClr val="FF3300"/>
                </a:solidFill>
                <a:latin typeface="Arial" charset="0"/>
              </a:rPr>
              <a:t>X</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592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926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10243"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0BA01C3C-F0E0-6242-9830-CDF3604A9976}" type="slidenum">
              <a:rPr lang="en-US" sz="1400" b="0"/>
              <a:pPr/>
              <a:t>8</a:t>
            </a:fld>
            <a:endParaRPr lang="en-US" sz="1400" b="0"/>
          </a:p>
        </p:txBody>
      </p:sp>
      <p:sp>
        <p:nvSpPr>
          <p:cNvPr id="10244" name="Rectangle 2"/>
          <p:cNvSpPr>
            <a:spLocks noGrp="1" noChangeArrowheads="1"/>
          </p:cNvSpPr>
          <p:nvPr>
            <p:ph type="title"/>
          </p:nvPr>
        </p:nvSpPr>
        <p:spPr/>
        <p:txBody>
          <a:bodyPr/>
          <a:lstStyle/>
          <a:p>
            <a:r>
              <a:rPr lang="en-US">
                <a:latin typeface="Arial Narrow" charset="0"/>
              </a:rPr>
              <a:t>Architectural-level synthesis motivation</a:t>
            </a:r>
          </a:p>
        </p:txBody>
      </p:sp>
      <p:sp>
        <p:nvSpPr>
          <p:cNvPr id="10245" name="Rectangle 3"/>
          <p:cNvSpPr>
            <a:spLocks noGrp="1" noChangeArrowheads="1"/>
          </p:cNvSpPr>
          <p:nvPr>
            <p:ph type="body" idx="1"/>
          </p:nvPr>
        </p:nvSpPr>
        <p:spPr/>
        <p:txBody>
          <a:bodyPr/>
          <a:lstStyle/>
          <a:p>
            <a:pPr marL="342900" indent="-342900"/>
            <a:r>
              <a:rPr lang="en-US">
                <a:latin typeface="Arial Narrow" charset="0"/>
              </a:rPr>
              <a:t>Raise input abstraction level</a:t>
            </a:r>
          </a:p>
          <a:p>
            <a:pPr marL="742950" lvl="1" indent="-285750"/>
            <a:r>
              <a:rPr lang="en-US">
                <a:latin typeface="Arial Narrow" charset="0"/>
              </a:rPr>
              <a:t>Reduce specification of details</a:t>
            </a:r>
          </a:p>
          <a:p>
            <a:pPr marL="742950" lvl="1" indent="-285750"/>
            <a:r>
              <a:rPr lang="en-US">
                <a:latin typeface="Arial Narrow" charset="0"/>
              </a:rPr>
              <a:t>Extend designer base</a:t>
            </a:r>
          </a:p>
          <a:p>
            <a:pPr marL="742950" lvl="1" indent="-285750"/>
            <a:r>
              <a:rPr lang="en-US">
                <a:latin typeface="Arial Narrow" charset="0"/>
              </a:rPr>
              <a:t>Self-documenting design specifications</a:t>
            </a:r>
          </a:p>
          <a:p>
            <a:pPr marL="742950" lvl="1" indent="-285750"/>
            <a:r>
              <a:rPr lang="en-US">
                <a:latin typeface="Arial Narrow" charset="0"/>
              </a:rPr>
              <a:t>Ease modifications and extensions</a:t>
            </a:r>
          </a:p>
          <a:p>
            <a:pPr marL="342900" indent="-342900"/>
            <a:r>
              <a:rPr lang="en-US">
                <a:latin typeface="Arial Narrow" charset="0"/>
              </a:rPr>
              <a:t>Reduce design time</a:t>
            </a:r>
          </a:p>
          <a:p>
            <a:pPr marL="342900" indent="-342900"/>
            <a:r>
              <a:rPr lang="en-US">
                <a:latin typeface="Arial Narrow" charset="0"/>
              </a:rPr>
              <a:t>Explore and optimize macroscopic structure:</a:t>
            </a:r>
          </a:p>
          <a:p>
            <a:pPr marL="742950" lvl="1" indent="-285750"/>
            <a:r>
              <a:rPr lang="en-US">
                <a:latin typeface="Arial Narrow" charset="0"/>
              </a:rPr>
              <a:t>Series/parallel execution of operations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11267"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A0A80D3E-E5A6-3E49-AF18-802A57FCCB77}" type="slidenum">
              <a:rPr lang="en-US" sz="1400" b="0"/>
              <a:pPr/>
              <a:t>9</a:t>
            </a:fld>
            <a:endParaRPr lang="en-US" sz="1400" b="0"/>
          </a:p>
        </p:txBody>
      </p:sp>
      <p:sp>
        <p:nvSpPr>
          <p:cNvPr id="11268" name="Rectangle 2"/>
          <p:cNvSpPr>
            <a:spLocks noGrp="1" noChangeArrowheads="1"/>
          </p:cNvSpPr>
          <p:nvPr>
            <p:ph type="title"/>
          </p:nvPr>
        </p:nvSpPr>
        <p:spPr/>
        <p:txBody>
          <a:bodyPr/>
          <a:lstStyle/>
          <a:p>
            <a:r>
              <a:rPr lang="en-US">
                <a:latin typeface="Arial Narrow" charset="0"/>
              </a:rPr>
              <a:t>Architectural-level synthesis</a:t>
            </a:r>
          </a:p>
        </p:txBody>
      </p:sp>
      <p:sp>
        <p:nvSpPr>
          <p:cNvPr id="1364995" name="Rectangle 3"/>
          <p:cNvSpPr>
            <a:spLocks noGrp="1" noChangeArrowheads="1"/>
          </p:cNvSpPr>
          <p:nvPr>
            <p:ph type="body" idx="1"/>
          </p:nvPr>
        </p:nvSpPr>
        <p:spPr>
          <a:xfrm>
            <a:off x="393700" y="1489075"/>
            <a:ext cx="8278813" cy="4568825"/>
          </a:xfrm>
        </p:spPr>
        <p:txBody>
          <a:bodyPr/>
          <a:lstStyle/>
          <a:p>
            <a:pPr marL="342900" indent="-342900"/>
            <a:r>
              <a:rPr lang="en-US">
                <a:latin typeface="Arial Narrow" charset="0"/>
              </a:rPr>
              <a:t>Translate HDL models into sequencing graphs</a:t>
            </a:r>
          </a:p>
          <a:p>
            <a:pPr marL="342900" indent="-342900"/>
            <a:r>
              <a:rPr lang="en-US">
                <a:latin typeface="Arial Narrow" charset="0"/>
              </a:rPr>
              <a:t>Behavioral-level optimization:</a:t>
            </a:r>
          </a:p>
          <a:p>
            <a:pPr marL="742950" lvl="1" indent="-285750"/>
            <a:r>
              <a:rPr lang="en-US">
                <a:latin typeface="Arial Narrow" charset="0"/>
              </a:rPr>
              <a:t>Optimize abstract models independently from the implementation parameters</a:t>
            </a:r>
          </a:p>
          <a:p>
            <a:pPr marL="342900" indent="-342900"/>
            <a:r>
              <a:rPr lang="en-US">
                <a:latin typeface="Arial Narrow" charset="0"/>
              </a:rPr>
              <a:t>Architectural synthesis and optimization:</a:t>
            </a:r>
          </a:p>
          <a:p>
            <a:pPr marL="742950" lvl="1" indent="-285750"/>
            <a:r>
              <a:rPr lang="en-US">
                <a:latin typeface="Arial Narrow" charset="0"/>
              </a:rPr>
              <a:t>Create macroscopic structure:	</a:t>
            </a:r>
          </a:p>
          <a:p>
            <a:pPr marL="1143000" lvl="2"/>
            <a:r>
              <a:rPr lang="en-US">
                <a:latin typeface="Arial Narrow" charset="0"/>
              </a:rPr>
              <a:t>Data-path and control-unit</a:t>
            </a:r>
          </a:p>
          <a:p>
            <a:pPr marL="742950" lvl="1" indent="-285750"/>
            <a:r>
              <a:rPr lang="en-US">
                <a:latin typeface="Arial Narrow" charset="0"/>
              </a:rPr>
              <a:t>Consider area and delay information of the implementation</a:t>
            </a:r>
            <a:endParaRPr lang="en-US" sz="2000">
              <a:latin typeface="Arial Narrow"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649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6499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64995">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364995">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64995">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64995">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6499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srcPresentationTemplate">
  <a:themeElements>
    <a:clrScheme name="">
      <a:dk1>
        <a:srgbClr val="000000"/>
      </a:dk1>
      <a:lt1>
        <a:srgbClr val="FFFFCC"/>
      </a:lt1>
      <a:dk2>
        <a:srgbClr val="660066"/>
      </a:dk2>
      <a:lt2>
        <a:srgbClr val="660066"/>
      </a:lt2>
      <a:accent1>
        <a:srgbClr val="339933"/>
      </a:accent1>
      <a:accent2>
        <a:srgbClr val="800000"/>
      </a:accent2>
      <a:accent3>
        <a:srgbClr val="FFFFE2"/>
      </a:accent3>
      <a:accent4>
        <a:srgbClr val="000000"/>
      </a:accent4>
      <a:accent5>
        <a:srgbClr val="ADCAAD"/>
      </a:accent5>
      <a:accent6>
        <a:srgbClr val="730000"/>
      </a:accent6>
      <a:hlink>
        <a:srgbClr val="000099"/>
      </a:hlink>
      <a:folHlink>
        <a:srgbClr val="FF9900"/>
      </a:folHlink>
    </a:clrScheme>
    <a:fontScheme name="gsrcPresentationTemplat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gsrcPresentationTemplate 1">
        <a:dk1>
          <a:srgbClr val="0033CC"/>
        </a:dk1>
        <a:lt1>
          <a:srgbClr val="99FFFF"/>
        </a:lt1>
        <a:dk2>
          <a:srgbClr val="000000"/>
        </a:dk2>
        <a:lt2>
          <a:srgbClr val="000000"/>
        </a:lt2>
        <a:accent1>
          <a:srgbClr val="00B8A5"/>
        </a:accent1>
        <a:accent2>
          <a:srgbClr val="2C005E"/>
        </a:accent2>
        <a:accent3>
          <a:srgbClr val="CAFFFF"/>
        </a:accent3>
        <a:accent4>
          <a:srgbClr val="002AAE"/>
        </a:accent4>
        <a:accent5>
          <a:srgbClr val="AAD8CF"/>
        </a:accent5>
        <a:accent6>
          <a:srgbClr val="270054"/>
        </a:accent6>
        <a:hlink>
          <a:srgbClr val="4C82FF"/>
        </a:hlink>
        <a:folHlink>
          <a:srgbClr val="FFB833"/>
        </a:folHlink>
      </a:clrScheme>
      <a:clrMap bg1="lt1" tx1="dk1" bg2="lt2" tx2="dk2" accent1="accent1" accent2="accent2" accent3="accent3" accent4="accent4" accent5="accent5" accent6="accent6" hlink="hlink" folHlink="folHlink"/>
    </a:extraClrScheme>
    <a:extraClrScheme>
      <a:clrScheme name="gsrcPresentationTemplate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gsrcPresentationTemplate 3">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gsrcPresentationTemplate 4">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gsrcPresentationTemplate 5">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gsrcPresentationTemplate 6">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gsrcPresentationTemplate 7">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gsrcPresentationTemplate 8">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33869</TotalTime>
  <Words>4305</Words>
  <Application>Microsoft Macintosh PowerPoint</Application>
  <PresentationFormat>On-screen Show (4:3)</PresentationFormat>
  <Paragraphs>736</Paragraphs>
  <Slides>42</Slides>
  <Notes>42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42</vt:i4>
      </vt:variant>
    </vt:vector>
  </HeadingPairs>
  <TitlesOfParts>
    <vt:vector size="46" baseType="lpstr">
      <vt:lpstr>Arial</vt:lpstr>
      <vt:lpstr>Arial Narrow</vt:lpstr>
      <vt:lpstr>Monotype Sorts</vt:lpstr>
      <vt:lpstr>gsrcPresentationTemplate</vt:lpstr>
      <vt:lpstr>Architectural-Level Synthesis</vt:lpstr>
      <vt:lpstr>Module1</vt:lpstr>
      <vt:lpstr>Synthesis</vt:lpstr>
      <vt:lpstr>Models and flows</vt:lpstr>
      <vt:lpstr>Example Differential equation solver</vt:lpstr>
      <vt:lpstr>Example</vt:lpstr>
      <vt:lpstr>Example</vt:lpstr>
      <vt:lpstr>Architectural-level synthesis motivation</vt:lpstr>
      <vt:lpstr>Architectural-level synthesis</vt:lpstr>
      <vt:lpstr>Compilation and behavioral optimization</vt:lpstr>
      <vt:lpstr>Hardware and software compilation</vt:lpstr>
      <vt:lpstr>Compilation</vt:lpstr>
      <vt:lpstr>Behavioral-level optimization </vt:lpstr>
      <vt:lpstr>Data-flow based transformations</vt:lpstr>
      <vt:lpstr>Tree-height reduction</vt:lpstr>
      <vt:lpstr>Example of tree-height reduction using commutativity and associativity</vt:lpstr>
      <vt:lpstr>Example of tree-height reduction using distributivity</vt:lpstr>
      <vt:lpstr>Examples of propagation</vt:lpstr>
      <vt:lpstr>Sub-expression elimination</vt:lpstr>
      <vt:lpstr>Examples of other transformations</vt:lpstr>
      <vt:lpstr>Control-flow based transformations</vt:lpstr>
      <vt:lpstr>Model expansion</vt:lpstr>
      <vt:lpstr>Conditional expansion</vt:lpstr>
      <vt:lpstr>Loop expansion</vt:lpstr>
      <vt:lpstr>Module2</vt:lpstr>
      <vt:lpstr>Architectural synthesis and optimization</vt:lpstr>
      <vt:lpstr>Design space and objectives</vt:lpstr>
      <vt:lpstr>Design evaluation space</vt:lpstr>
      <vt:lpstr>Hardware modeling</vt:lpstr>
      <vt:lpstr>Resources</vt:lpstr>
      <vt:lpstr>Resources and circuit families</vt:lpstr>
      <vt:lpstr>Implementation constraints</vt:lpstr>
      <vt:lpstr>Synthesis in the temporal domain</vt:lpstr>
      <vt:lpstr>Example</vt:lpstr>
      <vt:lpstr>Example 2</vt:lpstr>
      <vt:lpstr>Synthesis in the spatial domain</vt:lpstr>
      <vt:lpstr>Example</vt:lpstr>
      <vt:lpstr>Estimation</vt:lpstr>
      <vt:lpstr>Approaches to architectural optimization</vt:lpstr>
      <vt:lpstr>Area-latency trade-off</vt:lpstr>
      <vt:lpstr>Area/latency trade-off</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Synthesis</dc:title>
  <dc:creator>Giovanni De Micheli (c)</dc:creator>
  <cp:lastModifiedBy>Microsoft Office User</cp:lastModifiedBy>
  <cp:revision>859</cp:revision>
  <cp:lastPrinted>2022-09-16T13:53:26Z</cp:lastPrinted>
  <dcterms:created xsi:type="dcterms:W3CDTF">1995-06-17T23:31:02Z</dcterms:created>
  <dcterms:modified xsi:type="dcterms:W3CDTF">2022-09-16T13:54:02Z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2</vt:i4>
  </property>
  <property fmtid="{D5CDD505-2E9C-101B-9397-08002B2CF9AE}" pid="6" name="ScreenUsage">
    <vt:i4>2</vt:i4>
  </property>
  <property fmtid="{D5CDD505-2E9C-101B-9397-08002B2CF9AE}" pid="7" name="MailAddress">
    <vt:lpwstr>keutzer@eecs.berkeley.edu</vt:lpwstr>
  </property>
  <property fmtid="{D5CDD505-2E9C-101B-9397-08002B2CF9AE}" pid="8" name="HomePage">
    <vt:lpwstr>www-cad.eecs.berkeley.edu/~keutzer</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2</vt:i4>
  </property>
  <property fmtid="{D5CDD505-2E9C-101B-9397-08002B2CF9AE}" pid="19" name="ShowNotes">
    <vt:bool>false</vt:bool>
  </property>
  <property fmtid="{D5CDD505-2E9C-101B-9397-08002B2CF9AE}" pid="20" name="NavBtnPos">
    <vt:i4>3</vt:i4>
  </property>
  <property fmtid="{D5CDD505-2E9C-101B-9397-08002B2CF9AE}" pid="21" name="OutputDir">
    <vt:lpwstr>U:\My Documents\HTMLDoc\290A</vt:lpwstr>
  </property>
</Properties>
</file>